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61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27" autoAdjust="0"/>
    <p:restoredTop sz="90083" autoAdjust="0"/>
  </p:normalViewPr>
  <p:slideViewPr>
    <p:cSldViewPr snapToGrid="0" snapToObjects="1">
      <p:cViewPr varScale="1">
        <p:scale>
          <a:sx n="77" d="100"/>
          <a:sy n="77" d="100"/>
        </p:scale>
        <p:origin x="15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726" y="-108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29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29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EC4AE-A715-4DE6-A47B-3E030D0F5D1B}" type="datetimeFigureOut">
              <a:rPr lang="de-DE" smtClean="0"/>
              <a:t>28.10.2022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566"/>
            <a:ext cx="2946400" cy="494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6566"/>
            <a:ext cx="2946400" cy="494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BED32-7E12-4A30-9F04-B409B0E3A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357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6400" cy="4929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91" y="4"/>
            <a:ext cx="2946400" cy="4929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D12F-92E6-434C-B58A-17C24C01B552}" type="datetimeFigureOut">
              <a:rPr lang="de-DE" smtClean="0"/>
              <a:t>28.10.2022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5" y="4689082"/>
            <a:ext cx="5438775" cy="44426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376569"/>
            <a:ext cx="2946400" cy="494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91" y="9376569"/>
            <a:ext cx="2946400" cy="494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9499-F89D-47F1-878E-3F7D3F506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46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07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1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1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1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75C9-D76D-409E-923F-F343293FF48A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2C-3DEB-45E0-8BC2-84BEE0FD5278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670-66E8-4D93-8322-CCE33C9DDAA0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4C67-43E1-4FFB-A21B-2EE64C07508E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5EAD-661F-452F-B789-3A450667C7FC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EF48-92F4-410A-B881-84756C3052B9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17B5-7464-4BC1-9213-A71BFA5AC5AD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D676-C6CC-4DDF-940F-38FF3306A36F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10F0-1341-44F4-B0B7-30E4824312FE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DDA2-280D-4195-A296-3CAB2885ED75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6E5-EB9D-4FFC-AF2D-5256B9377330}" type="datetime2">
              <a:rPr lang="en-US" smtClean="0"/>
              <a:t>Friday, October 28,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9E72F6-1442-4EEC-9E02-0FB166CB728E}" type="datetime2">
              <a:rPr lang="en-US" smtClean="0"/>
              <a:t>Friday, October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075267"/>
          </a:xfrm>
        </p:spPr>
        <p:txBody>
          <a:bodyPr/>
          <a:lstStyle/>
          <a:p>
            <a:pPr algn="ctr"/>
            <a:r>
              <a:rPr lang="de-DE" sz="3600" b="1" dirty="0">
                <a:solidFill>
                  <a:srgbClr val="FF0000"/>
                </a:solidFill>
              </a:rPr>
              <a:t>Aufnahmeverfahren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524000"/>
          </a:xfrm>
        </p:spPr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in die </a:t>
            </a:r>
          </a:p>
          <a:p>
            <a:pPr algn="ctr"/>
            <a:r>
              <a:rPr lang="de-DE" b="1" dirty="0">
                <a:solidFill>
                  <a:srgbClr val="FF0000"/>
                </a:solidFill>
              </a:rPr>
              <a:t>1. Klasse der Sekundarstufe I</a:t>
            </a:r>
          </a:p>
          <a:p>
            <a:pPr algn="ctr"/>
            <a:r>
              <a:rPr lang="de-DE" b="1" dirty="0">
                <a:solidFill>
                  <a:srgbClr val="FF0000"/>
                </a:solidFill>
              </a:rPr>
              <a:t>(5. Schulstufe)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1 </a:t>
            </a:r>
          </a:p>
        </p:txBody>
      </p:sp>
      <p:pic>
        <p:nvPicPr>
          <p:cNvPr id="1026" name="Bild 1" descr="Bildungsdirektion_W_Logo_kle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58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10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533400" y="2177144"/>
            <a:ext cx="8229600" cy="32842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b="1" dirty="0"/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b="1" dirty="0"/>
              <a:t> 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b="1" dirty="0"/>
              <a:t>WEITERE INFORMATIONEN: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b="1" dirty="0"/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b="1" dirty="0"/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b="1" dirty="0" smtClean="0"/>
              <a:t>Bildungsberatung </a:t>
            </a:r>
            <a:r>
              <a:rPr lang="de-AT" sz="2000" b="1" dirty="0"/>
              <a:t>Wien: </a:t>
            </a:r>
            <a:endParaRPr lang="de-AT" sz="2000" b="1" dirty="0" smtClean="0"/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dirty="0" smtClean="0"/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smtClean="0"/>
              <a:t>Tel</a:t>
            </a:r>
            <a:r>
              <a:rPr lang="de-AT" sz="2000" dirty="0" smtClean="0"/>
              <a:t>: </a:t>
            </a:r>
            <a:r>
              <a:rPr lang="de-AT" sz="2000" smtClean="0"/>
              <a:t>525 25 / </a:t>
            </a:r>
            <a:r>
              <a:rPr lang="de-AT" sz="2000" dirty="0" smtClean="0"/>
              <a:t>7700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DE" sz="2000" dirty="0" smtClean="0"/>
              <a:t>E-Mail: bildungsberatung@bildung-wien.gv.at</a:t>
            </a:r>
            <a:endParaRPr lang="de-AT" sz="2000" dirty="0"/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altLang="de-DE" sz="20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altLang="de-DE" sz="2000" dirty="0"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08465" y="-3125"/>
            <a:ext cx="4838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7" name="Bild 1" descr="Bildungsdirektion_W_Logo_kle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49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+mn-lt"/>
              </a:rPr>
              <a:t>Aufnahmeverfahren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266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Tx/>
              <a:buNone/>
            </a:pPr>
            <a:r>
              <a:rPr lang="de-DE" altLang="de-DE" sz="2200" b="1" dirty="0">
                <a:solidFill>
                  <a:srgbClr val="FF0000"/>
                </a:solidFill>
              </a:rPr>
              <a:t>Jänner </a:t>
            </a:r>
            <a:r>
              <a:rPr lang="de-DE" altLang="de-DE" sz="2200" b="1" dirty="0" smtClean="0">
                <a:solidFill>
                  <a:srgbClr val="FF0000"/>
                </a:solidFill>
              </a:rPr>
              <a:t>2023</a:t>
            </a:r>
            <a:endParaRPr lang="de-DE" altLang="de-DE" sz="22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Tx/>
              <a:buNone/>
            </a:pPr>
            <a:r>
              <a:rPr lang="de-AT" altLang="de-DE" sz="2200" dirty="0"/>
              <a:t>Die Erziehungsberechtigten erhalten spätestens am Tag nach den Weihnachtsferien die notwendigen </a:t>
            </a:r>
            <a:r>
              <a:rPr lang="de-AT" altLang="de-DE" sz="2200" b="1" dirty="0"/>
              <a:t>Unterlagen</a:t>
            </a:r>
            <a:r>
              <a:rPr lang="de-AT" altLang="de-DE" sz="2200" dirty="0"/>
              <a:t> (u.a. das Erhebungsblatt) und Informationen </a:t>
            </a:r>
            <a:r>
              <a:rPr lang="de-AT" altLang="de-DE" sz="2200" b="1" dirty="0"/>
              <a:t>durch die Volksschule</a:t>
            </a:r>
            <a:r>
              <a:rPr lang="de-AT" altLang="de-DE" sz="2200" dirty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2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2954389"/>
            <a:ext cx="8229600" cy="131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AT" altLang="de-DE" sz="2000" b="1" dirty="0">
                <a:solidFill>
                  <a:srgbClr val="FF0000"/>
                </a:solidFill>
              </a:rPr>
              <a:t>Jänner </a:t>
            </a:r>
            <a:r>
              <a:rPr lang="de-AT" altLang="de-DE" sz="2000" b="1" dirty="0" smtClean="0">
                <a:solidFill>
                  <a:srgbClr val="FF0000"/>
                </a:solidFill>
              </a:rPr>
              <a:t>2023</a:t>
            </a:r>
            <a:endParaRPr lang="de-AT" altLang="de-DE" sz="20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de-AT" altLang="de-DE" sz="2000" b="1" dirty="0"/>
              <a:t>telefonische Terminvereinbarung </a:t>
            </a:r>
            <a:r>
              <a:rPr lang="de-AT" altLang="de-DE" sz="2000" dirty="0"/>
              <a:t>für ein Aufnahmegespräch an der gewählten Schule während der Februar-Aufnahmewoche (Vorteil:</a:t>
            </a:r>
            <a:r>
              <a:rPr lang="de-AT" altLang="de-DE" sz="2000" dirty="0">
                <a:sym typeface="Wingdings" pitchFamily="2" charset="2"/>
              </a:rPr>
              <a:t> keine Wartezeit).</a:t>
            </a:r>
            <a:r>
              <a:rPr lang="de-AT" altLang="de-DE" sz="2000" b="1" dirty="0"/>
              <a:t>  </a:t>
            </a:r>
          </a:p>
        </p:txBody>
      </p:sp>
      <p:sp>
        <p:nvSpPr>
          <p:cNvPr id="8" name="Rechteck 7"/>
          <p:cNvSpPr/>
          <p:nvPr/>
        </p:nvSpPr>
        <p:spPr>
          <a:xfrm>
            <a:off x="457200" y="4588753"/>
            <a:ext cx="82296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altLang="de-DE" sz="2000" b="1" dirty="0">
                <a:solidFill>
                  <a:srgbClr val="FF0000"/>
                </a:solidFill>
              </a:rPr>
              <a:t>Ab Mitte Jänner </a:t>
            </a:r>
            <a:r>
              <a:rPr lang="de-DE" altLang="de-DE" sz="2000" b="1" dirty="0" smtClean="0">
                <a:solidFill>
                  <a:srgbClr val="FF0000"/>
                </a:solidFill>
              </a:rPr>
              <a:t>2023</a:t>
            </a:r>
            <a:endParaRPr lang="de-DE" altLang="de-DE" sz="20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altLang="de-DE" sz="2000" b="1" dirty="0"/>
              <a:t>Eignungs- und </a:t>
            </a:r>
            <a:r>
              <a:rPr lang="de-DE" altLang="de-DE" sz="2000" b="1" dirty="0" err="1"/>
              <a:t>Aufnahmsprüfungen</a:t>
            </a:r>
            <a:r>
              <a:rPr lang="de-DE" altLang="de-DE" sz="2000" dirty="0"/>
              <a:t> an Schwerpunktschulen (z.B. mit sportlicher oder musikalischer Eignung), Orientierungsgespräche der Bilingualen Schulen,…..</a:t>
            </a:r>
            <a:endParaRPr lang="de-AT" altLang="de-DE" sz="2000" dirty="0"/>
          </a:p>
        </p:txBody>
      </p:sp>
      <p:sp>
        <p:nvSpPr>
          <p:cNvPr id="9" name="Rechteck 8"/>
          <p:cNvSpPr/>
          <p:nvPr/>
        </p:nvSpPr>
        <p:spPr>
          <a:xfrm>
            <a:off x="2826327" y="-3125"/>
            <a:ext cx="56027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10" name="Bild 1" descr="Bildungsdirektion_W_Logo_kle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3</a:t>
            </a:r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277983"/>
            <a:ext cx="8229600" cy="4876800"/>
          </a:xfrm>
          <a:prstGeom prst="downArrowCallout">
            <a:avLst>
              <a:gd name="adj1" fmla="val 6186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AT" sz="2000" b="1" dirty="0"/>
              <a:t>Nach den Semesterferien</a:t>
            </a:r>
            <a:endParaRPr lang="de-AT" sz="2000" b="1" dirty="0">
              <a:solidFill>
                <a:srgbClr val="000000"/>
              </a:solidFill>
              <a:latin typeface="Arial" charset="0"/>
              <a:ea typeface="Times New Roman" pitchFamily="18" charset="0"/>
            </a:endParaRPr>
          </a:p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AT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Anmeldung</a:t>
            </a:r>
            <a:r>
              <a:rPr lang="de-AT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AT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durch die Erziehungsberechtigten</a:t>
            </a:r>
          </a:p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AT" sz="2000" b="1" dirty="0"/>
              <a:t>zum vereinbarten Termin </a:t>
            </a:r>
            <a:r>
              <a:rPr lang="de-AT" sz="1200" dirty="0">
                <a:solidFill>
                  <a:srgbClr val="000000"/>
                </a:solidFill>
              </a:rPr>
              <a:t>(auch außerhalb der Anmeldezeiten)</a:t>
            </a:r>
            <a:r>
              <a:rPr lang="de-AT" sz="2000" dirty="0">
                <a:solidFill>
                  <a:srgbClr val="000000"/>
                </a:solidFill>
              </a:rPr>
              <a:t> in den Schulen.</a:t>
            </a:r>
            <a:endParaRPr lang="de-AT" sz="2000" b="1" dirty="0"/>
          </a:p>
          <a:p>
            <a:pPr marL="0" indent="0" algn="ctr">
              <a:buNone/>
              <a:defRPr/>
            </a:pPr>
            <a:r>
              <a:rPr lang="de-AT" sz="2000" b="1" dirty="0"/>
              <a:t/>
            </a:r>
            <a:br>
              <a:rPr lang="de-AT" sz="2000" b="1" dirty="0"/>
            </a:br>
            <a:r>
              <a:rPr lang="de-AT" sz="2000" b="1" dirty="0"/>
              <a:t>Anmelde- und Beratungsgespräch</a:t>
            </a:r>
            <a:br>
              <a:rPr lang="de-AT" sz="2000" b="1" dirty="0"/>
            </a:br>
            <a:r>
              <a:rPr lang="de-AT" sz="2000" b="1" dirty="0"/>
              <a:t>Angabe weiterer in Frage kommender Schulen erwünscht!</a:t>
            </a:r>
          </a:p>
          <a:p>
            <a:pPr algn="ctr">
              <a:spcBef>
                <a:spcPct val="50000"/>
              </a:spcBef>
              <a:defRPr/>
            </a:pPr>
            <a:endParaRPr lang="de-AT" b="1" dirty="0">
              <a:cs typeface="+mn-cs"/>
            </a:endParaRP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3263900" y="4164149"/>
            <a:ext cx="25908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de-AT" altLang="de-DE" sz="1200" b="1" u="sng" dirty="0">
                <a:latin typeface="+mn-lt"/>
              </a:rPr>
              <a:t>Unterlagen</a:t>
            </a:r>
            <a:r>
              <a:rPr lang="de-AT" altLang="de-DE" sz="1200" b="1" dirty="0">
                <a:latin typeface="+mn-lt"/>
              </a:rPr>
              <a:t>:</a:t>
            </a:r>
            <a:br>
              <a:rPr lang="de-AT" altLang="de-DE" sz="1200" b="1" dirty="0">
                <a:latin typeface="+mn-lt"/>
              </a:rPr>
            </a:br>
            <a:r>
              <a:rPr lang="de-AT" altLang="de-DE" sz="1200" b="1" dirty="0">
                <a:latin typeface="+mn-lt"/>
              </a:rPr>
              <a:t>Schulnachricht + Kopie Erhebungsblatt;</a:t>
            </a:r>
          </a:p>
          <a:p>
            <a:pPr algn="ctr" eaLnBrk="1" hangingPunct="1"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de-AT" altLang="de-DE" sz="1200" b="1" dirty="0">
                <a:latin typeface="+mn-lt"/>
              </a:rPr>
              <a:t>bei AHS </a:t>
            </a:r>
            <a:r>
              <a:rPr lang="de-AT" altLang="de-DE" sz="1200" dirty="0">
                <a:latin typeface="+mn-lt"/>
              </a:rPr>
              <a:t>zusätzlich</a:t>
            </a:r>
            <a:r>
              <a:rPr lang="de-AT" altLang="de-DE" sz="1200" b="1" dirty="0">
                <a:latin typeface="+mn-lt"/>
              </a:rPr>
              <a:t> 1 </a:t>
            </a:r>
            <a:r>
              <a:rPr lang="de-AT" altLang="de-DE" sz="1200" b="1" dirty="0" smtClean="0">
                <a:latin typeface="+mn-lt"/>
              </a:rPr>
              <a:t>A5-Kuvert</a:t>
            </a:r>
            <a:r>
              <a:rPr lang="de-AT" altLang="de-DE" sz="1200" b="1" dirty="0">
                <a:latin typeface="+mn-lt"/>
              </a:rPr>
              <a:t>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AT" altLang="de-DE" sz="1200" dirty="0">
                <a:latin typeface="+mn-lt"/>
              </a:rPr>
              <a:t>beschriftet mit der eigenen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AT" altLang="de-DE" sz="1200" dirty="0">
                <a:latin typeface="+mn-lt"/>
              </a:rPr>
              <a:t>Adresse und </a:t>
            </a:r>
            <a:r>
              <a:rPr lang="de-AT" altLang="de-DE" sz="1200" dirty="0" smtClean="0">
                <a:latin typeface="+mn-lt"/>
              </a:rPr>
              <a:t>frankiert (€ 0,85).</a:t>
            </a:r>
            <a:r>
              <a:rPr lang="de-AT" altLang="de-DE" sz="1200" dirty="0"/>
              <a:t/>
            </a:r>
            <a:br>
              <a:rPr lang="de-AT" altLang="de-DE" sz="1200" dirty="0"/>
            </a:br>
            <a:endParaRPr lang="de-AT" altLang="de-DE" sz="900" dirty="0"/>
          </a:p>
        </p:txBody>
      </p:sp>
      <p:sp>
        <p:nvSpPr>
          <p:cNvPr id="9" name="Rechteck 8"/>
          <p:cNvSpPr/>
          <p:nvPr/>
        </p:nvSpPr>
        <p:spPr>
          <a:xfrm>
            <a:off x="3075709" y="-3125"/>
            <a:ext cx="48546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10" name="Bild 1" descr="Bildungsdirektion_W_Logo_kle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8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2828" y="382533"/>
            <a:ext cx="3566161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 smtClean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chemeClr val="tx1"/>
              </a:solidFill>
              <a:highlight>
                <a:srgbClr val="00FF00"/>
              </a:highlight>
              <a:latin typeface="+mn-lt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4</a:t>
            </a:r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auto">
          <a:xfrm rot="21071105">
            <a:off x="854270" y="5424488"/>
            <a:ext cx="1800225" cy="1079500"/>
          </a:xfrm>
          <a:prstGeom prst="homePlate">
            <a:avLst>
              <a:gd name="adj" fmla="val 4169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dirty="0"/>
              <a:t>von den Erziehungs-berechtigten auszufüllen</a:t>
            </a:r>
            <a:endParaRPr lang="de-AT" altLang="de-DE" sz="1800" dirty="0"/>
          </a:p>
        </p:txBody>
      </p:sp>
      <p:sp>
        <p:nvSpPr>
          <p:cNvPr id="11" name="AutoShape 30"/>
          <p:cNvSpPr>
            <a:spLocks/>
          </p:cNvSpPr>
          <p:nvPr/>
        </p:nvSpPr>
        <p:spPr bwMode="auto">
          <a:xfrm>
            <a:off x="3162418" y="5035463"/>
            <a:ext cx="240865" cy="1206124"/>
          </a:xfrm>
          <a:prstGeom prst="leftBracket">
            <a:avLst>
              <a:gd name="adj" fmla="val 14622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12" name="Rechteck 11"/>
          <p:cNvSpPr/>
          <p:nvPr/>
        </p:nvSpPr>
        <p:spPr>
          <a:xfrm>
            <a:off x="2726575" y="-3125"/>
            <a:ext cx="4655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13" name="Bild 1" descr="Bildungsdirektion_W_Logo_kle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559722" y="967308"/>
            <a:ext cx="8110453" cy="943425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1400" kern="0" dirty="0" smtClean="0">
                <a:latin typeface="Corbel" panose="020B0503020204020204" pitchFamily="34" charset="0"/>
              </a:rPr>
              <a:t>Schulen, die mit dem Verwaltungsprogramm </a:t>
            </a:r>
            <a:r>
              <a:rPr lang="de-DE" sz="1400" kern="0" dirty="0" err="1" smtClean="0">
                <a:latin typeface="Corbel" panose="020B0503020204020204" pitchFamily="34" charset="0"/>
              </a:rPr>
              <a:t>WiSion</a:t>
            </a:r>
            <a:r>
              <a:rPr lang="de-DE" sz="1400" kern="0" dirty="0" smtClean="0">
                <a:latin typeface="Corbel" panose="020B0503020204020204" pitchFamily="34" charset="0"/>
              </a:rPr>
              <a:t> arbeiten, können das Erhebungsblatt ausdrucken.</a:t>
            </a:r>
          </a:p>
          <a:p>
            <a:pPr marL="0" lvl="4">
              <a:lnSpc>
                <a:spcPct val="80000"/>
              </a:lnSpc>
              <a:spcBef>
                <a:spcPct val="0"/>
              </a:spcBef>
            </a:pPr>
            <a:r>
              <a:rPr lang="de-DE" sz="1400" dirty="0" smtClean="0">
                <a:latin typeface="Corbel" panose="020B0503020204020204" pitchFamily="34" charset="0"/>
              </a:rPr>
              <a:t>Schulen, </a:t>
            </a:r>
            <a:r>
              <a:rPr lang="de-DE" sz="1400" dirty="0">
                <a:latin typeface="Corbel" panose="020B0503020204020204" pitchFamily="34" charset="0"/>
              </a:rPr>
              <a:t>die nicht mit dem </a:t>
            </a:r>
            <a:r>
              <a:rPr lang="de-DE" sz="1400" dirty="0" smtClean="0">
                <a:latin typeface="Corbel" panose="020B0503020204020204" pitchFamily="34" charset="0"/>
              </a:rPr>
              <a:t>Verwaltungs</a:t>
            </a:r>
            <a:r>
              <a:rPr lang="de-DE" sz="1400" kern="0" dirty="0">
                <a:latin typeface="Corbel" panose="020B0503020204020204" pitchFamily="34" charset="0"/>
              </a:rPr>
              <a:t>programm</a:t>
            </a:r>
            <a:r>
              <a:rPr lang="de-DE" sz="1400" dirty="0" smtClean="0">
                <a:latin typeface="Corbel" panose="020B0503020204020204" pitchFamily="34" charset="0"/>
              </a:rPr>
              <a:t> </a:t>
            </a:r>
            <a:r>
              <a:rPr lang="de-DE" sz="1400" dirty="0" err="1">
                <a:latin typeface="Corbel" panose="020B0503020204020204" pitchFamily="34" charset="0"/>
              </a:rPr>
              <a:t>WiSion</a:t>
            </a:r>
            <a:r>
              <a:rPr lang="de-DE" sz="1400" dirty="0">
                <a:latin typeface="Corbel" panose="020B0503020204020204" pitchFamily="34" charset="0"/>
              </a:rPr>
              <a:t> arbeiten, finden das Erhebungsblatt unter bi.bildung-wien.gv.at/</a:t>
            </a:r>
            <a:r>
              <a:rPr lang="de-DE" sz="1400" dirty="0" err="1">
                <a:latin typeface="Corbel" panose="020B0503020204020204" pitchFamily="34" charset="0"/>
              </a:rPr>
              <a:t>formulare</a:t>
            </a:r>
            <a:r>
              <a:rPr lang="de-DE" sz="1400" dirty="0">
                <a:latin typeface="Corbel" panose="020B0503020204020204" pitchFamily="34" charset="0"/>
              </a:rPr>
              <a:t>. </a:t>
            </a:r>
            <a:endParaRPr lang="de-DE" sz="1400" kern="0" dirty="0">
              <a:highlight>
                <a:srgbClr val="00FF00"/>
              </a:highlight>
              <a:latin typeface="Corbel" panose="020B0503020204020204" pitchFamily="34" charset="0"/>
              <a:cs typeface="Arial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l="11905"/>
          <a:stretch/>
        </p:blipFill>
        <p:spPr>
          <a:xfrm>
            <a:off x="3403283" y="1689670"/>
            <a:ext cx="3055706" cy="485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6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+mn-lt"/>
              </a:rPr>
              <a:t>Aufnahmeverfahren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2669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de-AT" sz="2000" b="1" dirty="0" smtClean="0">
                <a:solidFill>
                  <a:srgbClr val="FF0000"/>
                </a:solidFill>
              </a:rPr>
              <a:t>Bis 27. März 2023</a:t>
            </a:r>
            <a:endParaRPr lang="de-AT" sz="20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AT" sz="2000" b="1" dirty="0"/>
              <a:t>Vorläufige Aufnahme</a:t>
            </a:r>
            <a:r>
              <a:rPr lang="de-AT" sz="2000" dirty="0"/>
              <a:t> der </a:t>
            </a:r>
            <a:r>
              <a:rPr lang="de-AT" sz="2000" dirty="0" err="1" smtClean="0"/>
              <a:t>Schüler:innen</a:t>
            </a:r>
            <a:r>
              <a:rPr lang="de-AT" sz="2000" dirty="0" smtClean="0"/>
              <a:t> </a:t>
            </a:r>
            <a:r>
              <a:rPr lang="de-AT" sz="2000" dirty="0"/>
              <a:t>an </a:t>
            </a:r>
            <a:r>
              <a:rPr lang="de-A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APS</a:t>
            </a:r>
            <a:r>
              <a:rPr lang="de-AT" sz="2000" dirty="0"/>
              <a:t> laut </a:t>
            </a:r>
            <a:r>
              <a:rPr lang="de-AT" sz="2000" dirty="0" err="1"/>
              <a:t>Wr</a:t>
            </a:r>
            <a:r>
              <a:rPr lang="de-AT" sz="2000" dirty="0"/>
              <a:t>. Schulgesetz (Geschwister, </a:t>
            </a:r>
            <a:r>
              <a:rPr lang="de-AT" sz="2000" dirty="0" smtClean="0"/>
              <a:t>Wohnortnähe/Erreichbarkeit, …) </a:t>
            </a:r>
            <a:r>
              <a:rPr lang="de-AT" sz="2000" dirty="0"/>
              <a:t>durch Abt. </a:t>
            </a:r>
            <a:r>
              <a:rPr lang="de-AT" sz="2000" dirty="0" err="1"/>
              <a:t>Präs</a:t>
            </a:r>
            <a:r>
              <a:rPr lang="de-AT" sz="2000" dirty="0"/>
              <a:t>. 6.</a:t>
            </a:r>
          </a:p>
          <a:p>
            <a:pPr algn="ctr">
              <a:defRPr/>
            </a:pPr>
            <a:endParaRPr lang="de-AT" sz="18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5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97080" y="3335383"/>
            <a:ext cx="3448800" cy="1081087"/>
          </a:xfrm>
          <a:prstGeom prst="downArrowCallout">
            <a:avLst>
              <a:gd name="adj1" fmla="val 66593"/>
              <a:gd name="adj2" fmla="val 66593"/>
              <a:gd name="adj3" fmla="val 16667"/>
              <a:gd name="adj4" fmla="val 6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Vorläufige Aufnahme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an Wahlschule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738968" y="2802186"/>
            <a:ext cx="3165022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APS</a:t>
            </a:r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205966" y="2802187"/>
            <a:ext cx="3127510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APS</a:t>
            </a:r>
            <a:endParaRPr lang="de-DE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045424" y="3324700"/>
            <a:ext cx="3448594" cy="1081087"/>
          </a:xfrm>
          <a:prstGeom prst="downArrowCallout">
            <a:avLst>
              <a:gd name="adj1" fmla="val 63253"/>
              <a:gd name="adj2" fmla="val 63253"/>
              <a:gd name="adj3" fmla="val 16667"/>
              <a:gd name="adj4" fmla="val 6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Keine vorläufige</a:t>
            </a:r>
            <a:br>
              <a:rPr lang="de-AT" altLang="de-DE" sz="2000" dirty="0">
                <a:latin typeface="+mn-lt"/>
              </a:rPr>
            </a:br>
            <a:r>
              <a:rPr lang="de-AT" altLang="de-DE" sz="2000" dirty="0">
                <a:latin typeface="+mn-lt"/>
              </a:rPr>
              <a:t> Aufnahme an Wahlschule</a:t>
            </a:r>
          </a:p>
        </p:txBody>
      </p:sp>
      <p:sp>
        <p:nvSpPr>
          <p:cNvPr id="15" name="Rechteck 14"/>
          <p:cNvSpPr/>
          <p:nvPr/>
        </p:nvSpPr>
        <p:spPr>
          <a:xfrm>
            <a:off x="2635134" y="-3125"/>
            <a:ext cx="47299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sp>
        <p:nvSpPr>
          <p:cNvPr id="5" name="Rechteck 4"/>
          <p:cNvSpPr/>
          <p:nvPr/>
        </p:nvSpPr>
        <p:spPr>
          <a:xfrm>
            <a:off x="597079" y="4615536"/>
            <a:ext cx="3448800" cy="7663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AT" altLang="de-DE" sz="2000" dirty="0"/>
              <a:t>Zusage an die Eltern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durch die Schule</a:t>
            </a:r>
          </a:p>
        </p:txBody>
      </p:sp>
      <p:sp>
        <p:nvSpPr>
          <p:cNvPr id="7" name="Rechteck 6"/>
          <p:cNvSpPr/>
          <p:nvPr/>
        </p:nvSpPr>
        <p:spPr>
          <a:xfrm>
            <a:off x="5045424" y="4526687"/>
            <a:ext cx="3448594" cy="15233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AT" altLang="de-DE" sz="2000" dirty="0"/>
              <a:t>Information der Eltern;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 verbunden mit 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einer gleichwertigen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alternativen Schulplatzzusage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durch die Abt.Präs.6</a:t>
            </a:r>
          </a:p>
        </p:txBody>
      </p:sp>
      <p:pic>
        <p:nvPicPr>
          <p:cNvPr id="14" name="Bild 1" descr="Bildungsdirektion_W_Logo_kle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4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33102"/>
            <a:ext cx="8229600" cy="990600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+mn-lt"/>
              </a:rPr>
              <a:t>Aufnahmeverfahren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63942"/>
            <a:ext cx="8229600" cy="129975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de-AT" sz="1600" b="1" dirty="0">
                <a:solidFill>
                  <a:srgbClr val="FF0000"/>
                </a:solidFill>
              </a:rPr>
              <a:t>Bis spätestens </a:t>
            </a:r>
            <a:r>
              <a:rPr lang="de-AT" sz="1600" b="1" dirty="0" smtClean="0">
                <a:solidFill>
                  <a:srgbClr val="FF0000"/>
                </a:solidFill>
              </a:rPr>
              <a:t>27. </a:t>
            </a:r>
            <a:r>
              <a:rPr lang="de-AT" sz="1600" b="1" dirty="0">
                <a:solidFill>
                  <a:srgbClr val="FF0000"/>
                </a:solidFill>
              </a:rPr>
              <a:t>März </a:t>
            </a:r>
            <a:r>
              <a:rPr lang="de-AT" sz="1600" b="1" dirty="0" smtClean="0">
                <a:solidFill>
                  <a:srgbClr val="FF0000"/>
                </a:solidFill>
              </a:rPr>
              <a:t>2023</a:t>
            </a:r>
            <a:endParaRPr lang="de-AT" sz="1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AT" sz="1600" b="1" dirty="0"/>
              <a:t>Vorläufige Aufnahme</a:t>
            </a:r>
            <a:r>
              <a:rPr lang="de-AT" sz="1600" dirty="0"/>
              <a:t> der </a:t>
            </a:r>
            <a:r>
              <a:rPr lang="de-AT" sz="1600" dirty="0" err="1" smtClean="0"/>
              <a:t>Schüler:innen</a:t>
            </a:r>
            <a:r>
              <a:rPr lang="de-AT" sz="1600" dirty="0" smtClean="0"/>
              <a:t> </a:t>
            </a:r>
            <a:r>
              <a:rPr lang="de-AT" sz="1600" dirty="0"/>
              <a:t>an </a:t>
            </a:r>
            <a:r>
              <a:rPr lang="de-AT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r>
              <a:rPr lang="de-AT" sz="1600" dirty="0"/>
              <a:t> gemäß Verordnung (</a:t>
            </a:r>
            <a:r>
              <a:rPr lang="de-AT" sz="1600" dirty="0" smtClean="0"/>
              <a:t>Eignung, Geschwister</a:t>
            </a:r>
            <a:r>
              <a:rPr lang="de-AT" sz="1600" dirty="0"/>
              <a:t>, </a:t>
            </a:r>
            <a:r>
              <a:rPr lang="de-AT" sz="1600" dirty="0" smtClean="0"/>
              <a:t>Wohnortnähe/Erreichbarkeit) </a:t>
            </a:r>
            <a:r>
              <a:rPr lang="de-AT" sz="1600" dirty="0"/>
              <a:t>durch die Schulleitung.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AT" sz="1600" dirty="0"/>
              <a:t>An der </a:t>
            </a:r>
            <a:r>
              <a:rPr lang="de-AT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r>
              <a:rPr lang="de-AT" sz="1600" dirty="0"/>
              <a:t> dürfen nur Kinder mit „</a:t>
            </a:r>
            <a:r>
              <a:rPr lang="de-AT" sz="1600" b="1" dirty="0"/>
              <a:t>AHS-Reife“</a:t>
            </a:r>
            <a:r>
              <a:rPr lang="de-AT" sz="1600" dirty="0"/>
              <a:t> berücksichtigt werden (gilt nicht für AHS mit Modellversuch </a:t>
            </a:r>
            <a:r>
              <a:rPr lang="de-AT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WMS</a:t>
            </a:r>
            <a:r>
              <a:rPr lang="de-AT" sz="1600" dirty="0"/>
              <a:t>).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6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63581" y="3500405"/>
            <a:ext cx="3403602" cy="1081087"/>
          </a:xfrm>
          <a:prstGeom prst="downArrowCallout">
            <a:avLst>
              <a:gd name="adj1" fmla="val 66593"/>
              <a:gd name="adj2" fmla="val 66593"/>
              <a:gd name="adj3" fmla="val 16667"/>
              <a:gd name="adj4" fmla="val 6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Vorläufige Aufnahme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an Wahlschule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05470" y="3082826"/>
            <a:ext cx="3165022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457426" y="3082826"/>
            <a:ext cx="3127510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296781" y="3482547"/>
            <a:ext cx="3448800" cy="1081087"/>
          </a:xfrm>
          <a:prstGeom prst="downArrowCallout">
            <a:avLst>
              <a:gd name="adj1" fmla="val 63253"/>
              <a:gd name="adj2" fmla="val 63253"/>
              <a:gd name="adj3" fmla="val 16667"/>
              <a:gd name="adj4" fmla="val 6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Keine vorläufige</a:t>
            </a:r>
            <a:br>
              <a:rPr lang="de-AT" altLang="de-DE" sz="1600" dirty="0">
                <a:latin typeface="+mn-lt"/>
              </a:rPr>
            </a:br>
            <a:r>
              <a:rPr lang="de-AT" altLang="de-DE" sz="1600" dirty="0">
                <a:latin typeface="+mn-lt"/>
              </a:rPr>
              <a:t> Aufnahme an Wahlschule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63581" y="2463697"/>
            <a:ext cx="8382000" cy="5905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Sollten die Aussichten auf eine Aufnahme schlecht sein, dann meldet sich die Schule schon vorher und berät über mögliche Alternativen! 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5296781" y="4607962"/>
            <a:ext cx="3466219" cy="1081087"/>
          </a:xfrm>
          <a:prstGeom prst="downArrowCallout">
            <a:avLst>
              <a:gd name="adj1" fmla="val 63253"/>
              <a:gd name="adj2" fmla="val 63253"/>
              <a:gd name="adj3" fmla="val 16667"/>
              <a:gd name="adj4" fmla="val 6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Information der Eltern;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Information über freie Plätze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296781" y="5739939"/>
            <a:ext cx="3466219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AT" altLang="de-DE" sz="1600" b="1" dirty="0">
                <a:latin typeface="+mn-lt"/>
              </a:rPr>
              <a:t>2. Anmeldedurchgang</a:t>
            </a:r>
            <a:br>
              <a:rPr lang="de-AT" altLang="de-DE" sz="1600" b="1" dirty="0">
                <a:latin typeface="+mn-lt"/>
              </a:rPr>
            </a:br>
            <a:r>
              <a:rPr lang="de-AT" altLang="de-DE" sz="1600" dirty="0">
                <a:latin typeface="+mn-lt"/>
              </a:rPr>
              <a:t>an AHS mit freien Plätzen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3025833" y="-3125"/>
            <a:ext cx="48047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sp>
        <p:nvSpPr>
          <p:cNvPr id="19" name="Rechteck 18"/>
          <p:cNvSpPr/>
          <p:nvPr/>
        </p:nvSpPr>
        <p:spPr>
          <a:xfrm>
            <a:off x="363581" y="4607962"/>
            <a:ext cx="3448800" cy="7663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AT" altLang="de-DE" sz="2000" dirty="0"/>
              <a:t>Zusage an die Eltern</a:t>
            </a:r>
          </a:p>
        </p:txBody>
      </p:sp>
      <p:pic>
        <p:nvPicPr>
          <p:cNvPr id="20" name="Bild 1" descr="Bildungsdirektion_W_Logo_kle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72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7</a:t>
            </a:r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277983"/>
            <a:ext cx="8229600" cy="3616234"/>
          </a:xfrm>
          <a:prstGeom prst="downArrowCallout">
            <a:avLst>
              <a:gd name="adj1" fmla="val 6186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b="1" dirty="0"/>
              <a:t>2. Anmeldedurchgang an </a:t>
            </a:r>
            <a:r>
              <a:rPr lang="de-AT" altLang="de-DE" sz="2000" b="1" dirty="0">
                <a:solidFill>
                  <a:srgbClr val="00B050"/>
                </a:solidFill>
              </a:rPr>
              <a:t>AHS</a:t>
            </a:r>
            <a:r>
              <a:rPr lang="de-AT" altLang="de-DE" sz="2000" b="1" dirty="0"/>
              <a:t>: </a:t>
            </a:r>
            <a:endParaRPr lang="de-AT" altLang="de-DE" sz="2000" dirty="0"/>
          </a:p>
          <a:p>
            <a:pPr algn="ctr">
              <a:spcBef>
                <a:spcPct val="0"/>
              </a:spcBef>
              <a:buClrTx/>
              <a:buNone/>
            </a:pPr>
            <a:r>
              <a:rPr lang="de-DE" altLang="de-DE" sz="2000" dirty="0" smtClean="0"/>
              <a:t>Mitte </a:t>
            </a:r>
            <a:r>
              <a:rPr lang="de-DE" altLang="de-DE" sz="2000" dirty="0"/>
              <a:t>April </a:t>
            </a:r>
            <a:r>
              <a:rPr lang="de-DE" altLang="de-DE" sz="2000" dirty="0" smtClean="0"/>
              <a:t>2023</a:t>
            </a:r>
            <a:endParaRPr lang="de-DE" altLang="de-DE" sz="2000" dirty="0"/>
          </a:p>
          <a:p>
            <a:pPr algn="ctr">
              <a:spcBef>
                <a:spcPct val="0"/>
              </a:spcBef>
              <a:buClrTx/>
              <a:buNone/>
            </a:pPr>
            <a:endParaRPr lang="de-AT" altLang="de-DE" sz="2000" dirty="0"/>
          </a:p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dirty="0"/>
              <a:t>Kinder, denen kein vorläufiger Schulplatz zugewiesen werden konnte,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dirty="0"/>
              <a:t> können an Schulen mit freien Plätzen angemeldet werden 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dirty="0"/>
              <a:t>(auch Kinder ohne „AHS-Reife“);</a:t>
            </a:r>
            <a:br>
              <a:rPr lang="de-AT" altLang="de-DE" sz="2000" dirty="0"/>
            </a:br>
            <a:r>
              <a:rPr lang="de-AT" altLang="de-DE" sz="2000" dirty="0"/>
              <a:t>Angabe mehrerer Schulen möglich;</a:t>
            </a:r>
            <a:br>
              <a:rPr lang="de-AT" altLang="de-DE" sz="2000" dirty="0"/>
            </a:br>
            <a:r>
              <a:rPr lang="de-AT" altLang="de-DE" sz="2000" dirty="0"/>
              <a:t> Schulen nehmen diese Anmeldungen entgegen.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457200" y="4935583"/>
            <a:ext cx="8229600" cy="10297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None/>
            </a:pPr>
            <a:r>
              <a:rPr lang="de-AT" altLang="de-DE" sz="2000" dirty="0">
                <a:latin typeface="+mn-lt"/>
              </a:rPr>
              <a:t>Bildungsdirektion für Wien und Schulen gleichen die Anträge mit den vorhandenen freien Plätzen ab. Die Schulen verständigen so rasch als möglich die Eltern über die Schulplatzzuweisung.</a:t>
            </a:r>
          </a:p>
        </p:txBody>
      </p:sp>
      <p:sp>
        <p:nvSpPr>
          <p:cNvPr id="9" name="Rechteck 8"/>
          <p:cNvSpPr/>
          <p:nvPr/>
        </p:nvSpPr>
        <p:spPr>
          <a:xfrm>
            <a:off x="3025833" y="-3125"/>
            <a:ext cx="49211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12" name="Bild 1" descr="Bildungsdirektion_W_Logo_kle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5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8</a:t>
            </a:r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667691"/>
            <a:ext cx="8229600" cy="1928949"/>
          </a:xfrm>
          <a:prstGeom prst="downArrowCallout">
            <a:avLst>
              <a:gd name="adj1" fmla="val 4999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b="1" dirty="0"/>
              <a:t>Für ALLE an der </a:t>
            </a:r>
            <a:r>
              <a:rPr lang="de-AT" altLang="de-DE" sz="2000" b="1" dirty="0">
                <a:solidFill>
                  <a:srgbClr val="FF0000"/>
                </a:solidFill>
              </a:rPr>
              <a:t>APS</a:t>
            </a:r>
            <a:r>
              <a:rPr lang="de-AT" altLang="de-DE" sz="2000" b="1" dirty="0">
                <a:solidFill>
                  <a:srgbClr val="0066CC"/>
                </a:solidFill>
              </a:rPr>
              <a:t> </a:t>
            </a:r>
            <a:r>
              <a:rPr lang="de-AT" altLang="de-DE" sz="2000" b="1" dirty="0"/>
              <a:t>vorläufig aufgenommenen </a:t>
            </a:r>
            <a:r>
              <a:rPr lang="de-AT" altLang="de-DE" sz="2000" b="1" dirty="0" err="1" smtClean="0"/>
              <a:t>Schüler:innen</a:t>
            </a:r>
            <a:r>
              <a:rPr lang="de-AT" altLang="de-DE" sz="2000" b="1" dirty="0" smtClean="0"/>
              <a:t> </a:t>
            </a:r>
            <a:r>
              <a:rPr lang="de-AT" altLang="de-DE" sz="2000" b="1" dirty="0"/>
              <a:t>gilt: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457199" y="3708762"/>
            <a:ext cx="8229600" cy="7162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Durch </a:t>
            </a:r>
            <a:r>
              <a:rPr lang="de-AT" altLang="de-DE" sz="2000" b="1" dirty="0">
                <a:solidFill>
                  <a:srgbClr val="FF0000"/>
                </a:solidFill>
                <a:latin typeface="+mn-lt"/>
              </a:rPr>
              <a:t>das positive Abschlusszeugnis der 4. Schulstufe </a:t>
            </a:r>
            <a:r>
              <a:rPr lang="de-AT" altLang="de-DE" sz="2000" dirty="0">
                <a:latin typeface="+mn-lt"/>
              </a:rPr>
              <a:t>wird</a:t>
            </a:r>
            <a:r>
              <a:rPr lang="de-AT" altLang="de-DE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de-AT" altLang="de-DE" sz="2000" dirty="0">
                <a:latin typeface="+mn-lt"/>
              </a:rPr>
              <a:t>die vorläufige automatisch zu einer definitiven Schulplatzzusage.</a:t>
            </a:r>
          </a:p>
        </p:txBody>
      </p:sp>
      <p:sp>
        <p:nvSpPr>
          <p:cNvPr id="9" name="Rechteck 8"/>
          <p:cNvSpPr/>
          <p:nvPr/>
        </p:nvSpPr>
        <p:spPr>
          <a:xfrm>
            <a:off x="3067395" y="-3125"/>
            <a:ext cx="47133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10" name="Bild 1" descr="Bildungsdirektion_W_Logo_kle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73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9</a:t>
            </a:r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667691"/>
            <a:ext cx="8229600" cy="1682931"/>
          </a:xfrm>
          <a:prstGeom prst="downArrowCallout">
            <a:avLst>
              <a:gd name="adj1" fmla="val 6186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b="1" dirty="0"/>
              <a:t>Für ALLE an der </a:t>
            </a:r>
            <a:r>
              <a:rPr lang="de-AT" altLang="de-DE" sz="2000" b="1" dirty="0" smtClean="0">
                <a:solidFill>
                  <a:srgbClr val="00B050"/>
                </a:solidFill>
              </a:rPr>
              <a:t>AHS</a:t>
            </a:r>
            <a:r>
              <a:rPr lang="de-AT" altLang="de-DE" sz="2000" b="1" dirty="0" smtClean="0">
                <a:solidFill>
                  <a:srgbClr val="0066CC"/>
                </a:solidFill>
              </a:rPr>
              <a:t> </a:t>
            </a:r>
            <a:r>
              <a:rPr lang="de-AT" altLang="de-DE" sz="2000" b="1" dirty="0"/>
              <a:t>vorläufig aufgenommenen </a:t>
            </a:r>
            <a:r>
              <a:rPr lang="de-AT" altLang="de-DE" sz="2000" b="1" dirty="0" err="1" smtClean="0"/>
              <a:t>Schüler:innen</a:t>
            </a:r>
            <a:r>
              <a:rPr lang="de-AT" altLang="de-DE" sz="2000" b="1" dirty="0" smtClean="0"/>
              <a:t> </a:t>
            </a:r>
            <a:r>
              <a:rPr lang="de-AT" altLang="de-DE" sz="2000" b="1" dirty="0"/>
              <a:t>gilt: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457199" y="3708762"/>
            <a:ext cx="8229600" cy="26159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de-DE" altLang="de-DE" sz="2000" dirty="0" smtClean="0">
                <a:latin typeface="+mn-lt"/>
              </a:rPr>
              <a:t>Die vorläufige Schulplatzzusage wird zu einer</a:t>
            </a:r>
            <a:br>
              <a:rPr lang="de-DE" altLang="de-DE" sz="2000" dirty="0" smtClean="0">
                <a:latin typeface="+mn-lt"/>
              </a:rPr>
            </a:br>
            <a:r>
              <a:rPr lang="de-DE" altLang="de-DE" sz="2000" dirty="0" smtClean="0">
                <a:latin typeface="+mn-lt"/>
              </a:rPr>
              <a:t> definitiven Schulplatzzusage bei </a:t>
            </a:r>
            <a:r>
              <a:rPr lang="de-DE" altLang="de-DE" sz="2000" dirty="0" err="1" smtClean="0">
                <a:latin typeface="+mn-lt"/>
              </a:rPr>
              <a:t>Schüler:innen</a:t>
            </a:r>
            <a:r>
              <a:rPr lang="de-DE" altLang="de-DE" sz="2000" dirty="0" smtClean="0">
                <a:latin typeface="+mn-lt"/>
              </a:rPr>
              <a:t> aus VS-Standorten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altLang="de-DE" sz="1900" b="1" dirty="0" smtClean="0">
                <a:solidFill>
                  <a:srgbClr val="00B050"/>
                </a:solidFill>
              </a:rPr>
              <a:t>mit </a:t>
            </a:r>
            <a:r>
              <a:rPr lang="de-DE" altLang="de-DE" sz="1900" b="1" dirty="0" err="1">
                <a:solidFill>
                  <a:srgbClr val="00B050"/>
                </a:solidFill>
              </a:rPr>
              <a:t>WiSion</a:t>
            </a:r>
            <a:r>
              <a:rPr lang="de-DE" altLang="de-DE" sz="1900" dirty="0" smtClean="0">
                <a:latin typeface="+mn-lt"/>
              </a:rPr>
              <a:t>, sobald die </a:t>
            </a:r>
            <a:r>
              <a:rPr lang="de-DE" altLang="de-DE" sz="1900" b="1" dirty="0">
                <a:solidFill>
                  <a:srgbClr val="00B050"/>
                </a:solidFill>
              </a:rPr>
              <a:t>AHS-Reife in </a:t>
            </a:r>
            <a:r>
              <a:rPr lang="de-DE" altLang="de-DE" sz="1900" b="1" dirty="0" err="1">
                <a:solidFill>
                  <a:srgbClr val="00B050"/>
                </a:solidFill>
              </a:rPr>
              <a:t>WiSion</a:t>
            </a:r>
            <a:r>
              <a:rPr lang="de-DE" altLang="de-DE" sz="1900" dirty="0" smtClean="0">
                <a:latin typeface="+mn-lt"/>
              </a:rPr>
              <a:t> aufscheint, 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altLang="de-DE" sz="1900" b="1" dirty="0" smtClean="0">
                <a:solidFill>
                  <a:srgbClr val="00B050"/>
                </a:solidFill>
              </a:rPr>
              <a:t>ohne </a:t>
            </a:r>
            <a:r>
              <a:rPr lang="de-DE" altLang="de-DE" sz="1900" b="1" dirty="0" err="1">
                <a:solidFill>
                  <a:srgbClr val="00B050"/>
                </a:solidFill>
              </a:rPr>
              <a:t>WiSion</a:t>
            </a:r>
            <a:r>
              <a:rPr lang="de-DE" altLang="de-DE" sz="1900" b="1" dirty="0">
                <a:solidFill>
                  <a:srgbClr val="00B050"/>
                </a:solidFill>
              </a:rPr>
              <a:t> </a:t>
            </a:r>
            <a:r>
              <a:rPr lang="de-DE" altLang="de-DE" sz="1900" dirty="0" smtClean="0">
                <a:latin typeface="+mn-lt"/>
              </a:rPr>
              <a:t>durch </a:t>
            </a:r>
            <a:r>
              <a:rPr lang="de-AT" altLang="de-DE" sz="1900" dirty="0"/>
              <a:t>die </a:t>
            </a:r>
            <a:r>
              <a:rPr lang="de-AT" altLang="de-DE" sz="1900" b="1" dirty="0">
                <a:solidFill>
                  <a:srgbClr val="00B050"/>
                </a:solidFill>
              </a:rPr>
              <a:t>Abgabe der AHS-Reife-Erklärung</a:t>
            </a:r>
            <a:r>
              <a:rPr lang="de-AT" altLang="de-DE" sz="1900" dirty="0">
                <a:solidFill>
                  <a:srgbClr val="00B050"/>
                </a:solidFill>
              </a:rPr>
              <a:t> </a:t>
            </a:r>
            <a:r>
              <a:rPr lang="de-AT" altLang="de-DE" sz="1900" dirty="0"/>
              <a:t>an der </a:t>
            </a:r>
            <a:r>
              <a:rPr lang="de-AT" altLang="de-DE" sz="1900" b="1" dirty="0">
                <a:solidFill>
                  <a:srgbClr val="00B050"/>
                </a:solidFill>
              </a:rPr>
              <a:t>AHS</a:t>
            </a:r>
            <a:r>
              <a:rPr lang="de-AT" altLang="de-DE" sz="1900" dirty="0"/>
              <a:t> am Montag der letzten </a:t>
            </a:r>
            <a:r>
              <a:rPr lang="de-AT" altLang="de-DE" sz="1900" dirty="0" smtClean="0"/>
              <a:t>Schulwoche.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None/>
            </a:pPr>
            <a:endParaRPr lang="de-AT" altLang="de-DE" sz="20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altLang="de-DE" sz="2000" dirty="0">
                <a:latin typeface="+mn-lt"/>
              </a:rPr>
              <a:t>Allfällige </a:t>
            </a:r>
            <a:r>
              <a:rPr lang="de-AT" altLang="de-DE" sz="2000" b="1" dirty="0" err="1">
                <a:latin typeface="+mn-lt"/>
              </a:rPr>
              <a:t>Aufnahmsprüfungen</a:t>
            </a:r>
            <a:r>
              <a:rPr lang="de-AT" altLang="de-DE" sz="2000" dirty="0">
                <a:latin typeface="+mn-lt"/>
              </a:rPr>
              <a:t> finden in der letzten Schulwoche des Schuljahres </a:t>
            </a:r>
            <a:r>
              <a:rPr lang="de-AT" altLang="de-DE" sz="2000" dirty="0" smtClean="0">
                <a:latin typeface="+mn-lt"/>
              </a:rPr>
              <a:t>2023/24 </a:t>
            </a:r>
            <a:r>
              <a:rPr lang="de-AT" altLang="de-DE" sz="2000" dirty="0">
                <a:latin typeface="+mn-lt"/>
              </a:rPr>
              <a:t>(Dienstag und Mittwoch) statt.</a:t>
            </a:r>
          </a:p>
        </p:txBody>
      </p:sp>
      <p:sp>
        <p:nvSpPr>
          <p:cNvPr id="9" name="Rechteck 8"/>
          <p:cNvSpPr/>
          <p:nvPr/>
        </p:nvSpPr>
        <p:spPr>
          <a:xfrm>
            <a:off x="3175462" y="-3125"/>
            <a:ext cx="48213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Klasse</a:t>
            </a:r>
            <a:r>
              <a:rPr lang="de-AT" sz="1600" b="1" dirty="0">
                <a:solidFill>
                  <a:schemeClr val="bg1"/>
                </a:solidFill>
              </a:rPr>
              <a:t> der Sekundarstufe I</a:t>
            </a:r>
          </a:p>
        </p:txBody>
      </p:sp>
      <p:pic>
        <p:nvPicPr>
          <p:cNvPr id="10" name="Bild 1" descr="Bildungsdirektion_W_Logo_kle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62792" cy="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0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631</Words>
  <Application>Microsoft Office PowerPoint</Application>
  <PresentationFormat>Bildschirmpräsentation (4:3)</PresentationFormat>
  <Paragraphs>104</Paragraphs>
  <Slides>10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Verdana</vt:lpstr>
      <vt:lpstr>Wingdings</vt:lpstr>
      <vt:lpstr>Klarheit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Eingliederung  WBN     Wien 1</dc:title>
  <dc:creator>Sabine Prohaska</dc:creator>
  <cp:lastModifiedBy>STRAKA Corinna</cp:lastModifiedBy>
  <cp:revision>129</cp:revision>
  <cp:lastPrinted>2021-10-19T12:58:19Z</cp:lastPrinted>
  <dcterms:created xsi:type="dcterms:W3CDTF">2017-04-15T17:46:53Z</dcterms:created>
  <dcterms:modified xsi:type="dcterms:W3CDTF">2022-10-28T08:13:38Z</dcterms:modified>
</cp:coreProperties>
</file>