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61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0083" autoAdjust="0"/>
  </p:normalViewPr>
  <p:slideViewPr>
    <p:cSldViewPr snapToGrid="0" snapToObjects="1">
      <p:cViewPr>
        <p:scale>
          <a:sx n="120" d="100"/>
          <a:sy n="120" d="100"/>
        </p:scale>
        <p:origin x="-109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72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EC4AE-A715-4DE6-A47B-3E030D0F5D1B}" type="datetimeFigureOut">
              <a:rPr lang="de-DE" smtClean="0"/>
              <a:t>15.10.2018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BED32-7E12-4A30-9F04-B409B0E3A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357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91" y="4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4D12F-92E6-434C-B58A-17C24C01B552}" type="datetimeFigureOut">
              <a:rPr lang="de-DE" smtClean="0"/>
              <a:t>15.10.2018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4" y="4714717"/>
            <a:ext cx="5438775" cy="4466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27831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91" y="9427831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59499-F89D-47F1-878E-3F7D3F506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46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9499-F89D-47F1-878E-3F7D3F5061E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07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9499-F89D-47F1-878E-3F7D3F5061E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61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9499-F89D-47F1-878E-3F7D3F5061E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619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9499-F89D-47F1-878E-3F7D3F5061E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61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75C9-D76D-409E-923F-F343293FF48A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422C-3DEB-45E0-8BC2-84BEE0FD5278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670-66E8-4D93-8322-CCE33C9DDAA0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4C67-43E1-4FFB-A21B-2EE64C07508E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5EAD-661F-452F-B789-3A450667C7FC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EF48-92F4-410A-B881-84756C3052B9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17B5-7464-4BC1-9213-A71BFA5AC5AD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D676-C6CC-4DDF-940F-38FF3306A36F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10F0-1341-44F4-B0B7-30E4824312FE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DDA2-280D-4195-A296-3CAB2885ED75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6E5-EB9D-4FFC-AF2D-5256B9377330}" type="datetime2">
              <a:rPr lang="en-US" smtClean="0"/>
              <a:t>Monday, October 15,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9E72F6-1442-4EEC-9E02-0FB166CB728E}" type="datetime2">
              <a:rPr lang="en-US" smtClean="0"/>
              <a:t>Monday, October 15,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Sabine Prohaska, BEd 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075267"/>
          </a:xfrm>
        </p:spPr>
        <p:txBody>
          <a:bodyPr/>
          <a:lstStyle/>
          <a:p>
            <a:pPr algn="ctr"/>
            <a:r>
              <a:rPr lang="de-DE" sz="3600" b="1" dirty="0" smtClean="0">
                <a:solidFill>
                  <a:srgbClr val="FF0000"/>
                </a:solidFill>
              </a:rPr>
              <a:t>Aufnahmeverfahren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524000"/>
          </a:xfrm>
        </p:spPr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i</a:t>
            </a:r>
            <a:r>
              <a:rPr lang="de-DE" b="1" dirty="0" smtClean="0">
                <a:solidFill>
                  <a:srgbClr val="FF0000"/>
                </a:solidFill>
              </a:rPr>
              <a:t>n die 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</a:rPr>
              <a:t>1. Klasse der Sekundarstufe I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</a:rPr>
              <a:t>(5. Schulstufe)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01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 smtClean="0"/>
              <a:t>1 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3935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01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 smtClean="0"/>
              <a:t>10</a:t>
            </a:r>
            <a:endParaRPr lang="de-DE" sz="900" dirty="0"/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533400" y="2177144"/>
            <a:ext cx="8229600" cy="24209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endParaRPr lang="de-AT" sz="2000" b="1" dirty="0" smtClean="0"/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sz="2000" b="1" dirty="0" smtClean="0"/>
              <a:t> </a:t>
            </a:r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sz="2000" b="1" dirty="0" smtClean="0"/>
              <a:t>WEITERE INFORMATIONEN:</a:t>
            </a:r>
            <a:endParaRPr lang="de-AT" sz="2000" b="1" dirty="0"/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sz="2000" b="1" dirty="0" smtClean="0"/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sz="2000" b="1" dirty="0" smtClean="0"/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sz="2000" b="1" dirty="0" smtClean="0"/>
              <a:t>Schulinfo </a:t>
            </a:r>
            <a:r>
              <a:rPr lang="de-AT" sz="2000" b="1" dirty="0"/>
              <a:t>Wien: </a:t>
            </a:r>
            <a:r>
              <a:rPr lang="de-AT" sz="2000" dirty="0"/>
              <a:t>525 25/</a:t>
            </a:r>
            <a:r>
              <a:rPr lang="de-AT" sz="2000" b="1" dirty="0"/>
              <a:t> </a:t>
            </a:r>
            <a:r>
              <a:rPr lang="de-AT" sz="2000" b="1" dirty="0" smtClean="0"/>
              <a:t>7700</a:t>
            </a:r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altLang="de-DE" sz="2000" b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altLang="de-DE" sz="2000" dirty="0">
              <a:latin typeface="+mn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5313" y="-3125"/>
            <a:ext cx="5656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</a:t>
            </a:r>
            <a:r>
              <a:rPr lang="de-DE" sz="1600" b="1" dirty="0" smtClean="0">
                <a:solidFill>
                  <a:schemeClr val="bg1"/>
                </a:solidFill>
              </a:rPr>
              <a:t>Klasse</a:t>
            </a:r>
            <a:r>
              <a:rPr lang="de-AT" sz="1600" b="1" dirty="0" smtClean="0">
                <a:solidFill>
                  <a:schemeClr val="bg1"/>
                </a:solidFill>
              </a:rPr>
              <a:t> der Sekundarstufe </a:t>
            </a:r>
            <a:r>
              <a:rPr lang="de-AT" sz="1600" b="1" dirty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134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+mn-lt"/>
              </a:rPr>
              <a:t>Aufnahmeverfahren</a:t>
            </a:r>
            <a:endParaRPr lang="de-DE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266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Tx/>
              <a:buNone/>
            </a:pPr>
            <a:r>
              <a:rPr lang="de-DE" altLang="de-DE" sz="2200" b="1" dirty="0">
                <a:solidFill>
                  <a:srgbClr val="FF0000"/>
                </a:solidFill>
              </a:rPr>
              <a:t>Jänner </a:t>
            </a:r>
            <a:r>
              <a:rPr lang="de-DE" altLang="de-DE" sz="2200" b="1" dirty="0" smtClean="0">
                <a:solidFill>
                  <a:srgbClr val="FF0000"/>
                </a:solidFill>
              </a:rPr>
              <a:t>2019</a:t>
            </a:r>
            <a:endParaRPr lang="de-DE" altLang="de-DE" sz="220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Tx/>
              <a:buNone/>
            </a:pPr>
            <a:r>
              <a:rPr lang="de-AT" altLang="de-DE" sz="2200" dirty="0"/>
              <a:t>Die Erziehungsberechtigten erhalten direkt nach </a:t>
            </a:r>
            <a:r>
              <a:rPr lang="de-AT" altLang="de-DE" sz="2200" dirty="0" smtClean="0"/>
              <a:t>den Weihnachtsferien </a:t>
            </a:r>
            <a:r>
              <a:rPr lang="de-AT" altLang="de-DE" sz="2200" dirty="0"/>
              <a:t>die notwendigen </a:t>
            </a:r>
            <a:r>
              <a:rPr lang="de-AT" altLang="de-DE" sz="2200" b="1" dirty="0"/>
              <a:t>Unterlagen</a:t>
            </a:r>
            <a:r>
              <a:rPr lang="de-AT" altLang="de-DE" sz="2200" dirty="0"/>
              <a:t> (u. a. das Erhebungsblatt) und Informationen </a:t>
            </a:r>
            <a:r>
              <a:rPr lang="de-AT" altLang="de-DE" sz="2200" b="1" dirty="0"/>
              <a:t>durch die Volksschule</a:t>
            </a:r>
            <a:r>
              <a:rPr lang="de-AT" altLang="de-DE" sz="2200" dirty="0"/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92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 smtClean="0"/>
              <a:t>2</a:t>
            </a:r>
            <a:endParaRPr lang="de-DE" sz="90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2954389"/>
            <a:ext cx="8229600" cy="1312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Tx/>
              <a:buNone/>
            </a:pPr>
            <a:r>
              <a:rPr lang="de-AT" altLang="de-DE" sz="2000" b="1" dirty="0">
                <a:solidFill>
                  <a:srgbClr val="FF0000"/>
                </a:solidFill>
              </a:rPr>
              <a:t>Jänner </a:t>
            </a:r>
            <a:r>
              <a:rPr lang="de-AT" altLang="de-DE" sz="2000" b="1" dirty="0" smtClean="0">
                <a:solidFill>
                  <a:srgbClr val="FF0000"/>
                </a:solidFill>
              </a:rPr>
              <a:t>2019</a:t>
            </a:r>
            <a:endParaRPr lang="de-AT" altLang="de-DE" sz="2000" b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ClrTx/>
              <a:buNone/>
            </a:pPr>
            <a:r>
              <a:rPr lang="de-AT" altLang="de-DE" sz="2000" b="1" dirty="0"/>
              <a:t>telefonische </a:t>
            </a:r>
            <a:r>
              <a:rPr lang="de-AT" altLang="de-DE" sz="2000" b="1" dirty="0" smtClean="0"/>
              <a:t>Terminvereinbarung </a:t>
            </a:r>
            <a:r>
              <a:rPr lang="de-AT" altLang="de-DE" sz="2000" dirty="0"/>
              <a:t>für ein Aufnahmegespräch an der gewählten Schule während der Februar-Aufnahmewoche (Vorteil:</a:t>
            </a:r>
            <a:r>
              <a:rPr lang="de-AT" altLang="de-DE" sz="2000" dirty="0">
                <a:sym typeface="Wingdings" pitchFamily="2" charset="2"/>
              </a:rPr>
              <a:t> keine Wartezeit).</a:t>
            </a:r>
            <a:r>
              <a:rPr lang="de-AT" altLang="de-DE" sz="2000" b="1" dirty="0"/>
              <a:t>  </a:t>
            </a:r>
          </a:p>
        </p:txBody>
      </p:sp>
      <p:sp>
        <p:nvSpPr>
          <p:cNvPr id="8" name="Rechteck 7"/>
          <p:cNvSpPr/>
          <p:nvPr/>
        </p:nvSpPr>
        <p:spPr>
          <a:xfrm>
            <a:off x="457200" y="4588753"/>
            <a:ext cx="82296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de-DE" altLang="de-DE" sz="2000" b="1" dirty="0">
                <a:solidFill>
                  <a:srgbClr val="FF0000"/>
                </a:solidFill>
              </a:rPr>
              <a:t>Ab Mitte Jänner </a:t>
            </a:r>
            <a:r>
              <a:rPr lang="de-DE" altLang="de-DE" sz="2000" b="1" dirty="0" smtClean="0">
                <a:solidFill>
                  <a:srgbClr val="FF0000"/>
                </a:solidFill>
              </a:rPr>
              <a:t>2019</a:t>
            </a:r>
            <a:endParaRPr lang="de-DE" altLang="de-DE" sz="20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de-DE" altLang="de-DE" sz="2000" b="1" dirty="0"/>
              <a:t>Eignungs- und </a:t>
            </a:r>
            <a:r>
              <a:rPr lang="de-DE" altLang="de-DE" sz="2000" b="1" dirty="0" err="1"/>
              <a:t>Aufnahmsprüfungen</a:t>
            </a:r>
            <a:r>
              <a:rPr lang="de-DE" altLang="de-DE" sz="2000" dirty="0"/>
              <a:t> an Schwerpunktschulen (z.B. mit sportlicher Eignung), Orientierungsgespräche der Bilingualen Schulen,…..</a:t>
            </a:r>
            <a:endParaRPr lang="de-AT" altLang="de-DE" sz="2000" dirty="0"/>
          </a:p>
        </p:txBody>
      </p:sp>
      <p:sp>
        <p:nvSpPr>
          <p:cNvPr id="9" name="Rechteck 8"/>
          <p:cNvSpPr/>
          <p:nvPr/>
        </p:nvSpPr>
        <p:spPr>
          <a:xfrm>
            <a:off x="65313" y="-3125"/>
            <a:ext cx="5656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</a:t>
            </a:r>
            <a:r>
              <a:rPr lang="de-DE" sz="1600" b="1" dirty="0" smtClean="0">
                <a:solidFill>
                  <a:schemeClr val="bg1"/>
                </a:solidFill>
              </a:rPr>
              <a:t>Klasse</a:t>
            </a:r>
            <a:r>
              <a:rPr lang="de-AT" sz="1600" b="1" dirty="0" smtClean="0">
                <a:solidFill>
                  <a:schemeClr val="bg1"/>
                </a:solidFill>
              </a:rPr>
              <a:t> der Sekundarstufe </a:t>
            </a:r>
            <a:r>
              <a:rPr lang="de-AT" sz="1600" b="1" dirty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683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92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 smtClean="0"/>
              <a:t>3</a:t>
            </a:r>
            <a:endParaRPr lang="de-DE" sz="900" dirty="0"/>
          </a:p>
        </p:txBody>
      </p:sp>
      <p:sp>
        <p:nvSpPr>
          <p:cNvPr id="7" name="AutoShape 1033"/>
          <p:cNvSpPr>
            <a:spLocks noGrp="1" noChangeArrowheads="1"/>
          </p:cNvSpPr>
          <p:nvPr>
            <p:ph idx="1"/>
          </p:nvPr>
        </p:nvSpPr>
        <p:spPr bwMode="auto">
          <a:xfrm>
            <a:off x="457199" y="1277983"/>
            <a:ext cx="8229600" cy="4876800"/>
          </a:xfrm>
          <a:prstGeom prst="downArrowCallout">
            <a:avLst>
              <a:gd name="adj1" fmla="val 61863"/>
              <a:gd name="adj2" fmla="val 59679"/>
              <a:gd name="adj3" fmla="val 16366"/>
              <a:gd name="adj4" fmla="val 812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indent="0" algn="ctr">
              <a:spcBef>
                <a:spcPct val="50000"/>
              </a:spcBef>
              <a:buNone/>
              <a:defRPr/>
            </a:pPr>
            <a:r>
              <a:rPr lang="de-AT" sz="2000" b="1" dirty="0"/>
              <a:t>Nach den Semesterferien</a:t>
            </a:r>
            <a:endParaRPr lang="de-AT" sz="2000" b="1" dirty="0">
              <a:solidFill>
                <a:srgbClr val="000000"/>
              </a:solidFill>
              <a:latin typeface="Arial" charset="0"/>
              <a:ea typeface="Times New Roman" pitchFamily="18" charset="0"/>
            </a:endParaRPr>
          </a:p>
          <a:p>
            <a:pPr marL="0" indent="0" algn="ctr">
              <a:spcBef>
                <a:spcPct val="50000"/>
              </a:spcBef>
              <a:buNone/>
              <a:defRPr/>
            </a:pPr>
            <a:r>
              <a:rPr lang="de-AT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Anmeldung</a:t>
            </a:r>
            <a:r>
              <a:rPr lang="de-AT" sz="20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AT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durch die Erziehungsberechtigten</a:t>
            </a:r>
          </a:p>
          <a:p>
            <a:pPr marL="0" indent="0" algn="ctr">
              <a:spcBef>
                <a:spcPct val="50000"/>
              </a:spcBef>
              <a:buNone/>
              <a:defRPr/>
            </a:pPr>
            <a:r>
              <a:rPr lang="de-AT" sz="2000" b="1" dirty="0" smtClean="0"/>
              <a:t>zum </a:t>
            </a:r>
            <a:r>
              <a:rPr lang="de-AT" sz="2000" b="1" dirty="0"/>
              <a:t>vereinbarten Termin </a:t>
            </a:r>
            <a:r>
              <a:rPr lang="de-AT" sz="1200" dirty="0">
                <a:solidFill>
                  <a:srgbClr val="000000"/>
                </a:solidFill>
              </a:rPr>
              <a:t>(auch außerhalb der </a:t>
            </a:r>
            <a:r>
              <a:rPr lang="de-AT" sz="1200" dirty="0" smtClean="0">
                <a:solidFill>
                  <a:srgbClr val="000000"/>
                </a:solidFill>
              </a:rPr>
              <a:t>Anmeldezeiten)</a:t>
            </a:r>
            <a:r>
              <a:rPr lang="de-AT" sz="2000" dirty="0" smtClean="0">
                <a:solidFill>
                  <a:srgbClr val="000000"/>
                </a:solidFill>
              </a:rPr>
              <a:t> </a:t>
            </a:r>
            <a:r>
              <a:rPr lang="de-AT" sz="2000" dirty="0">
                <a:solidFill>
                  <a:srgbClr val="000000"/>
                </a:solidFill>
              </a:rPr>
              <a:t>in den Schulen.</a:t>
            </a:r>
            <a:endParaRPr lang="de-AT" sz="2000" b="1" dirty="0"/>
          </a:p>
          <a:p>
            <a:pPr marL="0" indent="0" algn="ctr">
              <a:buNone/>
              <a:defRPr/>
            </a:pPr>
            <a:r>
              <a:rPr lang="de-AT" sz="2000" b="1" dirty="0"/>
              <a:t/>
            </a:r>
            <a:br>
              <a:rPr lang="de-AT" sz="2000" b="1" dirty="0"/>
            </a:br>
            <a:r>
              <a:rPr lang="de-AT" sz="2000" b="1" dirty="0"/>
              <a:t>Anmelde- und Beratungsgespräch</a:t>
            </a:r>
            <a:br>
              <a:rPr lang="de-AT" sz="2000" b="1" dirty="0"/>
            </a:br>
            <a:r>
              <a:rPr lang="de-AT" sz="2000" b="1" dirty="0"/>
              <a:t>Angabe weiterer in Frage kommender Schulen erwünscht!</a:t>
            </a:r>
          </a:p>
          <a:p>
            <a:pPr algn="ctr">
              <a:spcBef>
                <a:spcPct val="50000"/>
              </a:spcBef>
              <a:defRPr/>
            </a:pPr>
            <a:endParaRPr lang="de-AT" b="1" dirty="0">
              <a:cs typeface="+mn-cs"/>
            </a:endParaRPr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3263900" y="4164149"/>
            <a:ext cx="25908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de-AT" altLang="de-DE" sz="1200" b="1" u="sng" dirty="0">
                <a:latin typeface="+mn-lt"/>
              </a:rPr>
              <a:t>Unterlagen</a:t>
            </a:r>
            <a:r>
              <a:rPr lang="de-AT" altLang="de-DE" sz="1200" b="1" dirty="0">
                <a:latin typeface="+mn-lt"/>
              </a:rPr>
              <a:t>:</a:t>
            </a:r>
            <a:br>
              <a:rPr lang="de-AT" altLang="de-DE" sz="1200" b="1" dirty="0">
                <a:latin typeface="+mn-lt"/>
              </a:rPr>
            </a:br>
            <a:r>
              <a:rPr lang="de-AT" altLang="de-DE" sz="1200" b="1" dirty="0">
                <a:latin typeface="+mn-lt"/>
              </a:rPr>
              <a:t>Schulnachricht + Kopie Erhebungsblatt;</a:t>
            </a:r>
          </a:p>
          <a:p>
            <a:pPr algn="ctr" eaLnBrk="1" hangingPunct="1"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de-AT" altLang="de-DE" sz="1200" b="1" dirty="0">
                <a:latin typeface="+mn-lt"/>
              </a:rPr>
              <a:t>bei AHS </a:t>
            </a:r>
            <a:r>
              <a:rPr lang="de-AT" altLang="de-DE" sz="1200" dirty="0">
                <a:latin typeface="+mn-lt"/>
              </a:rPr>
              <a:t>zusätzlich</a:t>
            </a:r>
            <a:r>
              <a:rPr lang="de-AT" altLang="de-DE" sz="1200" b="1" dirty="0">
                <a:latin typeface="+mn-lt"/>
              </a:rPr>
              <a:t> 1 Kuvert,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AT" altLang="de-DE" sz="1200" dirty="0">
                <a:latin typeface="+mn-lt"/>
              </a:rPr>
              <a:t>beschriftet mit der eigenen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AT" altLang="de-DE" sz="1200" dirty="0">
                <a:latin typeface="+mn-lt"/>
              </a:rPr>
              <a:t>Adresse und frankiert.</a:t>
            </a:r>
            <a:r>
              <a:rPr lang="de-AT" altLang="de-DE" sz="1200" dirty="0"/>
              <a:t/>
            </a:r>
            <a:br>
              <a:rPr lang="de-AT" altLang="de-DE" sz="1200" dirty="0"/>
            </a:br>
            <a:endParaRPr lang="de-AT" altLang="de-DE" sz="900" dirty="0"/>
          </a:p>
        </p:txBody>
      </p:sp>
      <p:sp>
        <p:nvSpPr>
          <p:cNvPr id="9" name="Rechteck 8"/>
          <p:cNvSpPr/>
          <p:nvPr/>
        </p:nvSpPr>
        <p:spPr>
          <a:xfrm>
            <a:off x="65313" y="-3125"/>
            <a:ext cx="5656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</a:t>
            </a:r>
            <a:r>
              <a:rPr lang="de-DE" sz="1600" b="1" dirty="0" smtClean="0">
                <a:solidFill>
                  <a:schemeClr val="bg1"/>
                </a:solidFill>
              </a:rPr>
              <a:t>Klasse</a:t>
            </a:r>
            <a:r>
              <a:rPr lang="de-AT" sz="1600" b="1" dirty="0" smtClean="0">
                <a:solidFill>
                  <a:schemeClr val="bg1"/>
                </a:solidFill>
              </a:rPr>
              <a:t> der Sekundarstufe </a:t>
            </a:r>
            <a:r>
              <a:rPr lang="de-AT" sz="1600" b="1" dirty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3968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01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4</a:t>
            </a:r>
          </a:p>
        </p:txBody>
      </p:sp>
      <p:pic>
        <p:nvPicPr>
          <p:cNvPr id="9" name="Picture 3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179" y="1314165"/>
            <a:ext cx="3525721" cy="487680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29"/>
          <p:cNvSpPr>
            <a:spLocks noChangeArrowheads="1"/>
          </p:cNvSpPr>
          <p:nvPr/>
        </p:nvSpPr>
        <p:spPr bwMode="auto">
          <a:xfrm rot="21071105">
            <a:off x="769410" y="4692969"/>
            <a:ext cx="1800225" cy="1079500"/>
          </a:xfrm>
          <a:prstGeom prst="homePlate">
            <a:avLst>
              <a:gd name="adj" fmla="val 41691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dirty="0"/>
              <a:t>von den Erziehungs-berechtigten auszufüllen</a:t>
            </a:r>
            <a:endParaRPr lang="de-AT" altLang="de-DE" sz="1800" dirty="0"/>
          </a:p>
        </p:txBody>
      </p:sp>
      <p:sp>
        <p:nvSpPr>
          <p:cNvPr id="11" name="AutoShape 30"/>
          <p:cNvSpPr>
            <a:spLocks/>
          </p:cNvSpPr>
          <p:nvPr/>
        </p:nvSpPr>
        <p:spPr bwMode="auto">
          <a:xfrm>
            <a:off x="2641716" y="4014651"/>
            <a:ext cx="144463" cy="2176314"/>
          </a:xfrm>
          <a:prstGeom prst="leftBracket">
            <a:avLst>
              <a:gd name="adj" fmla="val 157875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/>
          </a:p>
        </p:txBody>
      </p:sp>
      <p:sp>
        <p:nvSpPr>
          <p:cNvPr id="12" name="Rechteck 11"/>
          <p:cNvSpPr/>
          <p:nvPr/>
        </p:nvSpPr>
        <p:spPr>
          <a:xfrm>
            <a:off x="65313" y="-3125"/>
            <a:ext cx="5656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</a:t>
            </a:r>
            <a:r>
              <a:rPr lang="de-DE" sz="1600" b="1" dirty="0" smtClean="0">
                <a:solidFill>
                  <a:schemeClr val="bg1"/>
                </a:solidFill>
              </a:rPr>
              <a:t>Klasse</a:t>
            </a:r>
            <a:r>
              <a:rPr lang="de-AT" sz="1600" b="1" dirty="0" smtClean="0">
                <a:solidFill>
                  <a:schemeClr val="bg1"/>
                </a:solidFill>
              </a:rPr>
              <a:t> der Sekundarstufe </a:t>
            </a:r>
            <a:r>
              <a:rPr lang="de-AT" sz="1600" b="1" dirty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1006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+mn-lt"/>
              </a:rPr>
              <a:t>Aufnahmeverfahren</a:t>
            </a:r>
            <a:endParaRPr lang="de-DE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266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de-AT" sz="2000" b="1" dirty="0">
                <a:solidFill>
                  <a:srgbClr val="FF0000"/>
                </a:solidFill>
              </a:rPr>
              <a:t>Ende März </a:t>
            </a:r>
            <a:r>
              <a:rPr lang="de-AT" sz="2000" b="1" dirty="0" smtClean="0">
                <a:solidFill>
                  <a:srgbClr val="FF0000"/>
                </a:solidFill>
              </a:rPr>
              <a:t>2019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AT" sz="2000" b="1" dirty="0" smtClean="0"/>
              <a:t>Vorläufige </a:t>
            </a:r>
            <a:r>
              <a:rPr lang="de-AT" sz="2000" b="1" dirty="0"/>
              <a:t>Aufnahme</a:t>
            </a:r>
            <a:r>
              <a:rPr lang="de-AT" sz="2000" dirty="0"/>
              <a:t> der Schüler/innen an </a:t>
            </a:r>
            <a:r>
              <a:rPr lang="de-A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APS</a:t>
            </a:r>
            <a:r>
              <a:rPr lang="de-AT" sz="2000" dirty="0"/>
              <a:t> laut </a:t>
            </a:r>
            <a:r>
              <a:rPr lang="de-AT" sz="2000" dirty="0" err="1"/>
              <a:t>Wr</a:t>
            </a:r>
            <a:r>
              <a:rPr lang="de-AT" sz="2000" dirty="0"/>
              <a:t>. Schulgesetz (Geschwister, Wohnortnähe/Erreichbarkeit,) durch regionale Schulaufsicht.</a:t>
            </a:r>
          </a:p>
          <a:p>
            <a:pPr algn="ctr">
              <a:defRPr/>
            </a:pPr>
            <a:endParaRPr lang="de-AT" sz="18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01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5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97080" y="3335383"/>
            <a:ext cx="3448800" cy="1081087"/>
          </a:xfrm>
          <a:prstGeom prst="downArrowCallout">
            <a:avLst>
              <a:gd name="adj1" fmla="val 66593"/>
              <a:gd name="adj2" fmla="val 66593"/>
              <a:gd name="adj3" fmla="val 16667"/>
              <a:gd name="adj4" fmla="val 6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2000" dirty="0">
                <a:latin typeface="+mn-lt"/>
              </a:rPr>
              <a:t>Vorläufige Aufnahme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2000" dirty="0">
                <a:latin typeface="+mn-lt"/>
              </a:rPr>
              <a:t>an Wahlschule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738968" y="2802186"/>
            <a:ext cx="3165022" cy="522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de-A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APS</a:t>
            </a:r>
            <a:endParaRPr lang="de-DE" dirty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5205966" y="2802187"/>
            <a:ext cx="3127510" cy="522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de-A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APS</a:t>
            </a:r>
            <a:endParaRPr lang="de-DE" dirty="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045424" y="3324700"/>
            <a:ext cx="3448594" cy="1081087"/>
          </a:xfrm>
          <a:prstGeom prst="downArrowCallout">
            <a:avLst>
              <a:gd name="adj1" fmla="val 63253"/>
              <a:gd name="adj2" fmla="val 63253"/>
              <a:gd name="adj3" fmla="val 16667"/>
              <a:gd name="adj4" fmla="val 6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2000" dirty="0">
                <a:latin typeface="+mn-lt"/>
              </a:rPr>
              <a:t>Keine vorläufige</a:t>
            </a:r>
            <a:br>
              <a:rPr lang="de-AT" altLang="de-DE" sz="2000" dirty="0">
                <a:latin typeface="+mn-lt"/>
              </a:rPr>
            </a:br>
            <a:r>
              <a:rPr lang="de-AT" altLang="de-DE" sz="2000" dirty="0">
                <a:latin typeface="+mn-lt"/>
              </a:rPr>
              <a:t> Aufnahme an Wahlschule</a:t>
            </a:r>
          </a:p>
        </p:txBody>
      </p:sp>
      <p:sp>
        <p:nvSpPr>
          <p:cNvPr id="15" name="Rechteck 14"/>
          <p:cNvSpPr/>
          <p:nvPr/>
        </p:nvSpPr>
        <p:spPr>
          <a:xfrm>
            <a:off x="65313" y="-3125"/>
            <a:ext cx="5656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</a:t>
            </a:r>
            <a:r>
              <a:rPr lang="de-DE" sz="1600" b="1" dirty="0" smtClean="0">
                <a:solidFill>
                  <a:schemeClr val="bg1"/>
                </a:solidFill>
              </a:rPr>
              <a:t>Klasse</a:t>
            </a:r>
            <a:r>
              <a:rPr lang="de-AT" sz="1600" b="1" dirty="0" smtClean="0">
                <a:solidFill>
                  <a:schemeClr val="bg1"/>
                </a:solidFill>
              </a:rPr>
              <a:t> der Sekundarstufe </a:t>
            </a:r>
            <a:r>
              <a:rPr lang="de-AT" sz="1600" b="1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5" name="Rechteck 4"/>
          <p:cNvSpPr/>
          <p:nvPr/>
        </p:nvSpPr>
        <p:spPr>
          <a:xfrm>
            <a:off x="597079" y="4615536"/>
            <a:ext cx="3448800" cy="7663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AT" altLang="de-DE" sz="2000" dirty="0"/>
              <a:t>Zusage an die Eltern</a:t>
            </a:r>
          </a:p>
        </p:txBody>
      </p:sp>
      <p:sp>
        <p:nvSpPr>
          <p:cNvPr id="7" name="Rechteck 6"/>
          <p:cNvSpPr/>
          <p:nvPr/>
        </p:nvSpPr>
        <p:spPr>
          <a:xfrm>
            <a:off x="5045424" y="4615536"/>
            <a:ext cx="3448594" cy="129758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AT" altLang="de-DE" sz="2000" dirty="0"/>
              <a:t>Information der Eltern;</a:t>
            </a:r>
          </a:p>
          <a:p>
            <a:pPr algn="ctr">
              <a:spcBef>
                <a:spcPct val="0"/>
              </a:spcBef>
            </a:pPr>
            <a:r>
              <a:rPr lang="de-AT" altLang="de-DE" sz="2000" dirty="0"/>
              <a:t> verbunden mit </a:t>
            </a:r>
          </a:p>
          <a:p>
            <a:pPr algn="ctr">
              <a:spcBef>
                <a:spcPct val="0"/>
              </a:spcBef>
            </a:pPr>
            <a:r>
              <a:rPr lang="de-AT" altLang="de-DE" sz="2000" dirty="0"/>
              <a:t>einer gleichwertigen</a:t>
            </a:r>
          </a:p>
          <a:p>
            <a:pPr algn="ctr">
              <a:spcBef>
                <a:spcPct val="0"/>
              </a:spcBef>
            </a:pPr>
            <a:r>
              <a:rPr lang="de-AT" altLang="de-DE" sz="2000" dirty="0"/>
              <a:t>alternativen Schulplatzzusage</a:t>
            </a:r>
          </a:p>
        </p:txBody>
      </p:sp>
    </p:spTree>
    <p:extLst>
      <p:ext uri="{BB962C8B-B14F-4D97-AF65-F5344CB8AC3E}">
        <p14:creationId xmlns:p14="http://schemas.microsoft.com/office/powerpoint/2010/main" val="162945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333102"/>
            <a:ext cx="8229600" cy="990600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+mn-lt"/>
              </a:rPr>
              <a:t>Aufnahmeverfahren</a:t>
            </a:r>
            <a:endParaRPr lang="de-DE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63942"/>
            <a:ext cx="8229600" cy="129975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de-AT" sz="1600" b="1" dirty="0">
                <a:solidFill>
                  <a:srgbClr val="FF0000"/>
                </a:solidFill>
              </a:rPr>
              <a:t>Bis spätestens Ende März </a:t>
            </a:r>
            <a:r>
              <a:rPr lang="de-AT" sz="1600" b="1" dirty="0" smtClean="0">
                <a:solidFill>
                  <a:srgbClr val="FF0000"/>
                </a:solidFill>
              </a:rPr>
              <a:t>2019</a:t>
            </a:r>
            <a:endParaRPr lang="de-AT" sz="1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AT" sz="1600" b="1" dirty="0"/>
              <a:t>Vorläufige Aufnahme</a:t>
            </a:r>
            <a:r>
              <a:rPr lang="de-AT" sz="1600" dirty="0"/>
              <a:t> der Schüler/innen an </a:t>
            </a:r>
            <a:r>
              <a:rPr lang="de-AT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AHS</a:t>
            </a:r>
            <a:r>
              <a:rPr lang="de-AT" sz="1600" dirty="0"/>
              <a:t> gemäß Verordnung (Geschwister, Wohnortnähe/Erreichbarkeit, Eignung) durch </a:t>
            </a:r>
            <a:r>
              <a:rPr lang="de-AT" sz="1600" dirty="0" smtClean="0"/>
              <a:t>die Schulleitung</a:t>
            </a:r>
            <a:r>
              <a:rPr lang="de-AT" sz="1600" dirty="0"/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AT" sz="1600" dirty="0"/>
              <a:t>An der </a:t>
            </a:r>
            <a:r>
              <a:rPr lang="de-AT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AHS</a:t>
            </a:r>
            <a:r>
              <a:rPr lang="de-AT" sz="1600" dirty="0"/>
              <a:t> dürfen nur Kinder mit „</a:t>
            </a:r>
            <a:r>
              <a:rPr lang="de-AT" sz="1600" b="1" dirty="0"/>
              <a:t>AHS-Reife“</a:t>
            </a:r>
            <a:r>
              <a:rPr lang="de-AT" sz="1600" dirty="0"/>
              <a:t> berücksichtigt werden (gilt nicht für AHS mit Modellversuch </a:t>
            </a:r>
            <a:r>
              <a:rPr lang="de-AT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WMS</a:t>
            </a:r>
            <a:r>
              <a:rPr lang="de-AT" sz="1600" dirty="0" smtClean="0"/>
              <a:t>).</a:t>
            </a:r>
            <a:endParaRPr lang="de-AT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01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 smtClean="0"/>
              <a:t>6</a:t>
            </a:r>
            <a:endParaRPr lang="de-DE" sz="900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63581" y="3500405"/>
            <a:ext cx="3403602" cy="1081087"/>
          </a:xfrm>
          <a:prstGeom prst="downArrowCallout">
            <a:avLst>
              <a:gd name="adj1" fmla="val 66593"/>
              <a:gd name="adj2" fmla="val 66593"/>
              <a:gd name="adj3" fmla="val 16667"/>
              <a:gd name="adj4" fmla="val 6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Vorläufige Aufnahme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an Wahlschule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505470" y="3082826"/>
            <a:ext cx="3165022" cy="522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de-AT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AHS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5457426" y="3082826"/>
            <a:ext cx="3127510" cy="522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de-AT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AHS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296781" y="3482547"/>
            <a:ext cx="3448800" cy="1081087"/>
          </a:xfrm>
          <a:prstGeom prst="downArrowCallout">
            <a:avLst>
              <a:gd name="adj1" fmla="val 63253"/>
              <a:gd name="adj2" fmla="val 63253"/>
              <a:gd name="adj3" fmla="val 16667"/>
              <a:gd name="adj4" fmla="val 6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Keine vorläufige</a:t>
            </a:r>
            <a:br>
              <a:rPr lang="de-AT" altLang="de-DE" sz="1600" dirty="0">
                <a:latin typeface="+mn-lt"/>
              </a:rPr>
            </a:br>
            <a:r>
              <a:rPr lang="de-AT" altLang="de-DE" sz="1600" dirty="0">
                <a:latin typeface="+mn-lt"/>
              </a:rPr>
              <a:t> Aufnahme an Wahlschule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63581" y="2463697"/>
            <a:ext cx="8382000" cy="5905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AT" altLang="de-DE" sz="1600" dirty="0">
                <a:latin typeface="+mn-lt"/>
              </a:rPr>
              <a:t>Sollten die Aussichten auf eine Aufnahme schlecht sein, dann meldet sich die Schule schon vorher und berät über mögliche Alternativen! </a:t>
            </a: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5296781" y="4607962"/>
            <a:ext cx="3466219" cy="1081087"/>
          </a:xfrm>
          <a:prstGeom prst="downArrowCallout">
            <a:avLst>
              <a:gd name="adj1" fmla="val 63253"/>
              <a:gd name="adj2" fmla="val 63253"/>
              <a:gd name="adj3" fmla="val 16667"/>
              <a:gd name="adj4" fmla="val 6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 smtClean="0">
                <a:latin typeface="+mn-lt"/>
              </a:rPr>
              <a:t>Information der Eltern;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 smtClean="0">
                <a:latin typeface="+mn-lt"/>
              </a:rPr>
              <a:t>Information über freie Plätze</a:t>
            </a:r>
            <a:endParaRPr lang="de-AT" altLang="de-DE" sz="1600" dirty="0">
              <a:latin typeface="+mn-lt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296781" y="5739939"/>
            <a:ext cx="3466219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AT" altLang="de-DE" sz="1600" b="1" dirty="0">
                <a:latin typeface="+mn-lt"/>
              </a:rPr>
              <a:t>2. Anmeldedurchgang</a:t>
            </a:r>
            <a:br>
              <a:rPr lang="de-AT" altLang="de-DE" sz="1600" b="1" dirty="0">
                <a:latin typeface="+mn-lt"/>
              </a:rPr>
            </a:br>
            <a:r>
              <a:rPr lang="de-AT" altLang="de-DE" sz="1600" dirty="0">
                <a:latin typeface="+mn-lt"/>
              </a:rPr>
              <a:t>an AHS mit freien Plätzen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65313" y="-3125"/>
            <a:ext cx="5656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</a:t>
            </a:r>
            <a:r>
              <a:rPr lang="de-DE" sz="1600" b="1" dirty="0" smtClean="0">
                <a:solidFill>
                  <a:schemeClr val="bg1"/>
                </a:solidFill>
              </a:rPr>
              <a:t>Klasse</a:t>
            </a:r>
            <a:r>
              <a:rPr lang="de-AT" sz="1600" b="1" dirty="0" smtClean="0">
                <a:solidFill>
                  <a:schemeClr val="bg1"/>
                </a:solidFill>
              </a:rPr>
              <a:t> der Sekundarstufe </a:t>
            </a:r>
            <a:r>
              <a:rPr lang="de-AT" sz="1600" b="1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19" name="Rechteck 18"/>
          <p:cNvSpPr/>
          <p:nvPr/>
        </p:nvSpPr>
        <p:spPr>
          <a:xfrm>
            <a:off x="363581" y="4607962"/>
            <a:ext cx="3448800" cy="7663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de-AT" altLang="de-DE" sz="2000" dirty="0"/>
              <a:t>Zusage an die Eltern</a:t>
            </a:r>
          </a:p>
        </p:txBody>
      </p:sp>
    </p:spTree>
    <p:extLst>
      <p:ext uri="{BB962C8B-B14F-4D97-AF65-F5344CB8AC3E}">
        <p14:creationId xmlns:p14="http://schemas.microsoft.com/office/powerpoint/2010/main" val="69172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01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7</a:t>
            </a:r>
          </a:p>
        </p:txBody>
      </p:sp>
      <p:sp>
        <p:nvSpPr>
          <p:cNvPr id="7" name="AutoShape 1033"/>
          <p:cNvSpPr>
            <a:spLocks noGrp="1" noChangeArrowheads="1"/>
          </p:cNvSpPr>
          <p:nvPr>
            <p:ph idx="1"/>
          </p:nvPr>
        </p:nvSpPr>
        <p:spPr bwMode="auto">
          <a:xfrm>
            <a:off x="457199" y="1277983"/>
            <a:ext cx="8229600" cy="3616234"/>
          </a:xfrm>
          <a:prstGeom prst="downArrowCallout">
            <a:avLst>
              <a:gd name="adj1" fmla="val 61863"/>
              <a:gd name="adj2" fmla="val 59679"/>
              <a:gd name="adj3" fmla="val 16366"/>
              <a:gd name="adj4" fmla="val 812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rmAutofit/>
          </a:bodyPr>
          <a:lstStyle/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b="1" dirty="0"/>
              <a:t>2. Anmeldedurchgang an </a:t>
            </a:r>
            <a:r>
              <a:rPr lang="de-AT" altLang="de-DE" sz="2000" b="1" dirty="0">
                <a:solidFill>
                  <a:srgbClr val="00B050"/>
                </a:solidFill>
              </a:rPr>
              <a:t>AHS</a:t>
            </a:r>
            <a:r>
              <a:rPr lang="de-AT" altLang="de-DE" sz="2000" b="1" dirty="0"/>
              <a:t>: </a:t>
            </a:r>
            <a:endParaRPr lang="de-AT" altLang="de-DE" sz="2000" dirty="0"/>
          </a:p>
          <a:p>
            <a:pPr algn="ctr">
              <a:spcBef>
                <a:spcPct val="0"/>
              </a:spcBef>
              <a:buClrTx/>
              <a:buNone/>
            </a:pPr>
            <a:r>
              <a:rPr lang="de-DE" altLang="de-DE" sz="2000" dirty="0"/>
              <a:t>Anfang April </a:t>
            </a:r>
            <a:r>
              <a:rPr lang="de-DE" altLang="de-DE" sz="2000" dirty="0" smtClean="0"/>
              <a:t>2019</a:t>
            </a:r>
            <a:endParaRPr lang="de-DE" altLang="de-DE" sz="2000" dirty="0"/>
          </a:p>
          <a:p>
            <a:pPr algn="ctr">
              <a:spcBef>
                <a:spcPct val="0"/>
              </a:spcBef>
              <a:buClrTx/>
              <a:buNone/>
            </a:pPr>
            <a:endParaRPr lang="de-AT" altLang="de-DE" sz="2000" dirty="0"/>
          </a:p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dirty="0"/>
              <a:t>Kinder, denen kein vorläufiger Schulplatz zugewiesen werden konnte,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dirty="0"/>
              <a:t> können an Schulen mit freien Plätzen angemeldet werden </a:t>
            </a:r>
            <a:endParaRPr lang="de-AT" altLang="de-DE" sz="2000" dirty="0" smtClean="0"/>
          </a:p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dirty="0" smtClean="0"/>
              <a:t>(</a:t>
            </a:r>
            <a:r>
              <a:rPr lang="de-AT" altLang="de-DE" sz="2000" dirty="0"/>
              <a:t>auch Kinder ohne „AHS-Reife“);</a:t>
            </a:r>
            <a:br>
              <a:rPr lang="de-AT" altLang="de-DE" sz="2000" dirty="0"/>
            </a:br>
            <a:r>
              <a:rPr lang="de-AT" altLang="de-DE" sz="2000" dirty="0"/>
              <a:t>Angabe mehrerer Schulen möglich;</a:t>
            </a:r>
            <a:br>
              <a:rPr lang="de-AT" altLang="de-DE" sz="2000" dirty="0"/>
            </a:br>
            <a:r>
              <a:rPr lang="de-AT" altLang="de-DE" sz="2000" dirty="0"/>
              <a:t> Schulen nehmen diese Anmeldungen entgegen.</a:t>
            </a:r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457200" y="4935583"/>
            <a:ext cx="8229600" cy="10297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None/>
            </a:pPr>
            <a:r>
              <a:rPr lang="de-AT" altLang="de-DE" sz="2000" dirty="0">
                <a:latin typeface="+mn-lt"/>
              </a:rPr>
              <a:t>Stadtschulrat und Schulen gleichen die Anträge mit den vorhandenen freien Plätzen ab. Die Schulen verständigen so rasch </a:t>
            </a:r>
            <a:r>
              <a:rPr lang="de-AT" altLang="de-DE" sz="2000" dirty="0" smtClean="0">
                <a:latin typeface="+mn-lt"/>
              </a:rPr>
              <a:t>als </a:t>
            </a:r>
            <a:r>
              <a:rPr lang="de-AT" altLang="de-DE" sz="2000" dirty="0">
                <a:latin typeface="+mn-lt"/>
              </a:rPr>
              <a:t>möglich die Eltern über die Schulplatzzuweisung.</a:t>
            </a:r>
          </a:p>
        </p:txBody>
      </p:sp>
      <p:sp>
        <p:nvSpPr>
          <p:cNvPr id="9" name="Rechteck 8"/>
          <p:cNvSpPr/>
          <p:nvPr/>
        </p:nvSpPr>
        <p:spPr>
          <a:xfrm>
            <a:off x="65313" y="-3125"/>
            <a:ext cx="5656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</a:t>
            </a:r>
            <a:r>
              <a:rPr lang="de-DE" sz="1600" b="1" dirty="0" smtClean="0">
                <a:solidFill>
                  <a:schemeClr val="bg1"/>
                </a:solidFill>
              </a:rPr>
              <a:t>Klasse</a:t>
            </a:r>
            <a:r>
              <a:rPr lang="de-AT" sz="1600" b="1" dirty="0" smtClean="0">
                <a:solidFill>
                  <a:schemeClr val="bg1"/>
                </a:solidFill>
              </a:rPr>
              <a:t> der Sekundarstufe </a:t>
            </a:r>
            <a:r>
              <a:rPr lang="de-AT" sz="1600" b="1" dirty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6205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01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 smtClean="0"/>
              <a:t>8</a:t>
            </a:r>
            <a:endParaRPr lang="de-DE" sz="900" dirty="0"/>
          </a:p>
        </p:txBody>
      </p:sp>
      <p:sp>
        <p:nvSpPr>
          <p:cNvPr id="7" name="AutoShape 1033"/>
          <p:cNvSpPr>
            <a:spLocks noGrp="1" noChangeArrowheads="1"/>
          </p:cNvSpPr>
          <p:nvPr>
            <p:ph idx="1"/>
          </p:nvPr>
        </p:nvSpPr>
        <p:spPr bwMode="auto">
          <a:xfrm>
            <a:off x="457199" y="1667691"/>
            <a:ext cx="8229600" cy="1928949"/>
          </a:xfrm>
          <a:prstGeom prst="downArrowCallout">
            <a:avLst>
              <a:gd name="adj1" fmla="val 49993"/>
              <a:gd name="adj2" fmla="val 59679"/>
              <a:gd name="adj3" fmla="val 16366"/>
              <a:gd name="adj4" fmla="val 812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rmAutofit/>
          </a:bodyPr>
          <a:lstStyle/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b="1" dirty="0"/>
              <a:t>Für ALLE an der </a:t>
            </a:r>
            <a:r>
              <a:rPr lang="de-AT" altLang="de-DE" sz="2000" b="1" dirty="0">
                <a:solidFill>
                  <a:srgbClr val="FF0000"/>
                </a:solidFill>
              </a:rPr>
              <a:t>APS</a:t>
            </a:r>
            <a:r>
              <a:rPr lang="de-AT" altLang="de-DE" sz="2000" b="1" dirty="0">
                <a:solidFill>
                  <a:srgbClr val="0066CC"/>
                </a:solidFill>
              </a:rPr>
              <a:t> </a:t>
            </a:r>
            <a:r>
              <a:rPr lang="de-AT" altLang="de-DE" sz="2000" b="1" dirty="0"/>
              <a:t>vorläufig </a:t>
            </a:r>
            <a:r>
              <a:rPr lang="de-AT" altLang="de-DE" sz="2000" b="1" dirty="0" smtClean="0"/>
              <a:t>aufgenommenen </a:t>
            </a:r>
            <a:r>
              <a:rPr lang="de-AT" altLang="de-DE" sz="2000" b="1" dirty="0" err="1" smtClean="0"/>
              <a:t>SchülerInnen</a:t>
            </a:r>
            <a:r>
              <a:rPr lang="de-AT" altLang="de-DE" sz="2000" b="1" dirty="0" smtClean="0"/>
              <a:t> </a:t>
            </a:r>
            <a:r>
              <a:rPr lang="de-AT" altLang="de-DE" sz="2000" b="1" dirty="0"/>
              <a:t>gilt:</a:t>
            </a:r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457199" y="3708762"/>
            <a:ext cx="8229600" cy="71628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2000" dirty="0">
                <a:latin typeface="+mn-lt"/>
              </a:rPr>
              <a:t>Durch </a:t>
            </a:r>
            <a:r>
              <a:rPr lang="de-AT" altLang="de-DE" sz="2000" b="1" dirty="0">
                <a:solidFill>
                  <a:srgbClr val="FF0000"/>
                </a:solidFill>
                <a:latin typeface="+mn-lt"/>
              </a:rPr>
              <a:t>das positive Abschlusszeugnis der 4. Schulstufe </a:t>
            </a:r>
            <a:r>
              <a:rPr lang="de-AT" altLang="de-DE" sz="2000" dirty="0">
                <a:latin typeface="+mn-lt"/>
              </a:rPr>
              <a:t>wird</a:t>
            </a:r>
            <a:r>
              <a:rPr lang="de-AT" altLang="de-DE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de-AT" altLang="de-DE" sz="2000" dirty="0">
                <a:latin typeface="+mn-lt"/>
              </a:rPr>
              <a:t>die </a:t>
            </a:r>
            <a:r>
              <a:rPr lang="de-AT" altLang="de-DE" sz="2000" dirty="0" smtClean="0">
                <a:latin typeface="+mn-lt"/>
              </a:rPr>
              <a:t>vorläufige automatisch zu einer definitiven Schulplatzzusage.</a:t>
            </a:r>
            <a:endParaRPr lang="de-AT" altLang="de-DE" sz="2000" dirty="0">
              <a:latin typeface="+mn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5313" y="-3125"/>
            <a:ext cx="5656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</a:t>
            </a:r>
            <a:r>
              <a:rPr lang="de-DE" sz="1600" b="1" dirty="0" smtClean="0">
                <a:solidFill>
                  <a:schemeClr val="bg1"/>
                </a:solidFill>
              </a:rPr>
              <a:t>Klasse</a:t>
            </a:r>
            <a:r>
              <a:rPr lang="de-AT" sz="1600" b="1" dirty="0" smtClean="0">
                <a:solidFill>
                  <a:schemeClr val="bg1"/>
                </a:solidFill>
              </a:rPr>
              <a:t> der Sekundarstufe </a:t>
            </a:r>
            <a:r>
              <a:rPr lang="de-AT" sz="1600" b="1" dirty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83273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34375"/>
            <a:ext cx="8579745" cy="943425"/>
          </a:xfrm>
        </p:spPr>
        <p:txBody>
          <a:bodyPr tIns="0" bIns="0">
            <a:noAutofit/>
          </a:bodyPr>
          <a:lstStyle/>
          <a:p>
            <a:pPr lvl="4" algn="l" rtl="0">
              <a:lnSpc>
                <a:spcPct val="80000"/>
              </a:lnSpc>
              <a:spcBef>
                <a:spcPct val="0"/>
              </a:spcBef>
            </a:pPr>
            <a:r>
              <a:rPr lang="de-DE" sz="2800" b="1" dirty="0">
                <a:solidFill>
                  <a:srgbClr val="FF0000"/>
                </a:solidFill>
              </a:rPr>
              <a:t>Aufnahmeverfahren</a:t>
            </a:r>
            <a:endParaRPr lang="de-DE" sz="2800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01" y="8709"/>
            <a:ext cx="1639151" cy="113999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860801" y="6324714"/>
            <a:ext cx="4902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9</a:t>
            </a:r>
          </a:p>
        </p:txBody>
      </p:sp>
      <p:sp>
        <p:nvSpPr>
          <p:cNvPr id="7" name="AutoShape 1033"/>
          <p:cNvSpPr>
            <a:spLocks noGrp="1" noChangeArrowheads="1"/>
          </p:cNvSpPr>
          <p:nvPr>
            <p:ph idx="1"/>
          </p:nvPr>
        </p:nvSpPr>
        <p:spPr bwMode="auto">
          <a:xfrm>
            <a:off x="457199" y="1667691"/>
            <a:ext cx="8229600" cy="1682931"/>
          </a:xfrm>
          <a:prstGeom prst="downArrowCallout">
            <a:avLst>
              <a:gd name="adj1" fmla="val 61863"/>
              <a:gd name="adj2" fmla="val 59679"/>
              <a:gd name="adj3" fmla="val 16366"/>
              <a:gd name="adj4" fmla="val 812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rmAutofit/>
          </a:bodyPr>
          <a:lstStyle/>
          <a:p>
            <a:pPr algn="ctr">
              <a:spcBef>
                <a:spcPct val="0"/>
              </a:spcBef>
              <a:buClrTx/>
              <a:buNone/>
            </a:pPr>
            <a:r>
              <a:rPr lang="de-AT" altLang="de-DE" sz="2000" b="1" dirty="0"/>
              <a:t>Für ALLE an der </a:t>
            </a:r>
            <a:r>
              <a:rPr lang="de-AT" altLang="de-DE" sz="2000" b="1" dirty="0" smtClean="0">
                <a:solidFill>
                  <a:srgbClr val="00B050"/>
                </a:solidFill>
              </a:rPr>
              <a:t>AHS</a:t>
            </a:r>
            <a:r>
              <a:rPr lang="de-AT" altLang="de-DE" sz="2000" b="1" dirty="0" smtClean="0">
                <a:solidFill>
                  <a:srgbClr val="0066CC"/>
                </a:solidFill>
              </a:rPr>
              <a:t> </a:t>
            </a:r>
            <a:r>
              <a:rPr lang="de-AT" altLang="de-DE" sz="2000" b="1" dirty="0"/>
              <a:t>vorläufig </a:t>
            </a:r>
            <a:r>
              <a:rPr lang="de-AT" altLang="de-DE" sz="2000" b="1" dirty="0" smtClean="0"/>
              <a:t>aufgenommenen </a:t>
            </a:r>
            <a:r>
              <a:rPr lang="de-AT" altLang="de-DE" sz="2000" b="1" dirty="0" err="1" smtClean="0"/>
              <a:t>SchülerInnen</a:t>
            </a:r>
            <a:r>
              <a:rPr lang="de-AT" altLang="de-DE" sz="2000" b="1" dirty="0" smtClean="0"/>
              <a:t> </a:t>
            </a:r>
            <a:r>
              <a:rPr lang="de-AT" altLang="de-DE" sz="2000" b="1" dirty="0"/>
              <a:t>gilt:</a:t>
            </a:r>
          </a:p>
        </p:txBody>
      </p:sp>
      <p:sp>
        <p:nvSpPr>
          <p:cNvPr id="8" name="Rectangle 1034"/>
          <p:cNvSpPr>
            <a:spLocks noChangeArrowheads="1"/>
          </p:cNvSpPr>
          <p:nvPr/>
        </p:nvSpPr>
        <p:spPr bwMode="auto">
          <a:xfrm>
            <a:off x="457199" y="3708762"/>
            <a:ext cx="8229600" cy="21782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altLang="de-DE" sz="2000" dirty="0">
                <a:latin typeface="+mn-lt"/>
              </a:rPr>
              <a:t>Durch die </a:t>
            </a:r>
            <a:r>
              <a:rPr lang="de-AT" altLang="de-DE" sz="2000" b="1" dirty="0">
                <a:solidFill>
                  <a:srgbClr val="00B050"/>
                </a:solidFill>
                <a:latin typeface="+mn-lt"/>
              </a:rPr>
              <a:t>Abgabe der AHS-Reife-Erklärung</a:t>
            </a:r>
            <a:r>
              <a:rPr lang="de-AT" altLang="de-DE" sz="2000" dirty="0">
                <a:solidFill>
                  <a:srgbClr val="00B050"/>
                </a:solidFill>
                <a:latin typeface="+mn-lt"/>
              </a:rPr>
              <a:t> </a:t>
            </a:r>
            <a:r>
              <a:rPr lang="de-AT" altLang="de-DE" sz="2000" dirty="0">
                <a:latin typeface="+mn-lt"/>
              </a:rPr>
              <a:t>an der </a:t>
            </a:r>
            <a:r>
              <a:rPr lang="de-AT" altLang="de-DE" sz="2000" b="1" dirty="0">
                <a:solidFill>
                  <a:srgbClr val="00B050"/>
                </a:solidFill>
                <a:latin typeface="+mn-lt"/>
              </a:rPr>
              <a:t>AHS</a:t>
            </a:r>
            <a:r>
              <a:rPr lang="de-AT" altLang="de-DE" sz="2000" dirty="0">
                <a:latin typeface="+mn-lt"/>
              </a:rPr>
              <a:t> in der vorletzten Schulwoche wird die vorläufige </a:t>
            </a:r>
            <a:r>
              <a:rPr lang="de-AT" altLang="de-DE" sz="2000" dirty="0" smtClean="0">
                <a:latin typeface="+mn-lt"/>
              </a:rPr>
              <a:t>automatisch zu einer definitiven Schulplatzzusage.</a:t>
            </a:r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de-AT" altLang="de-DE" sz="20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de-AT" altLang="de-DE" sz="2000" dirty="0">
                <a:latin typeface="+mn-lt"/>
              </a:rPr>
              <a:t>Allfällige </a:t>
            </a:r>
            <a:r>
              <a:rPr lang="de-AT" altLang="de-DE" sz="2000" b="1" dirty="0" err="1">
                <a:latin typeface="+mn-lt"/>
              </a:rPr>
              <a:t>Aufnahmsprüfungen</a:t>
            </a:r>
            <a:r>
              <a:rPr lang="de-AT" altLang="de-DE" sz="2000" dirty="0">
                <a:latin typeface="+mn-lt"/>
              </a:rPr>
              <a:t> finden in der letzten Schulwoche des Schuljahres </a:t>
            </a:r>
            <a:r>
              <a:rPr lang="de-AT" altLang="de-DE" sz="2000" dirty="0" smtClean="0">
                <a:latin typeface="+mn-lt"/>
              </a:rPr>
              <a:t>2018/19 </a:t>
            </a:r>
            <a:r>
              <a:rPr lang="de-AT" altLang="de-DE" sz="2000" dirty="0">
                <a:latin typeface="+mn-lt"/>
              </a:rPr>
              <a:t>(Dienstag und Mittwoch) statt.</a:t>
            </a:r>
          </a:p>
        </p:txBody>
      </p:sp>
      <p:sp>
        <p:nvSpPr>
          <p:cNvPr id="9" name="Rechteck 8"/>
          <p:cNvSpPr/>
          <p:nvPr/>
        </p:nvSpPr>
        <p:spPr>
          <a:xfrm>
            <a:off x="65313" y="-3125"/>
            <a:ext cx="5656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bg1"/>
                </a:solidFill>
              </a:rPr>
              <a:t>Aufnahme in die 1. </a:t>
            </a:r>
            <a:r>
              <a:rPr lang="de-DE" sz="1600" b="1" dirty="0" smtClean="0">
                <a:solidFill>
                  <a:schemeClr val="bg1"/>
                </a:solidFill>
              </a:rPr>
              <a:t>Klasse</a:t>
            </a:r>
            <a:r>
              <a:rPr lang="de-AT" sz="1600" b="1" dirty="0" smtClean="0">
                <a:solidFill>
                  <a:schemeClr val="bg1"/>
                </a:solidFill>
              </a:rPr>
              <a:t> der Sekundarstufe </a:t>
            </a:r>
            <a:r>
              <a:rPr lang="de-AT" sz="1600" b="1" dirty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00106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493</Words>
  <Application>Microsoft Office PowerPoint</Application>
  <PresentationFormat>Bildschirmpräsentation (4:3)</PresentationFormat>
  <Paragraphs>95</Paragraphs>
  <Slides>10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Klarheit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  <vt:lpstr>Aufnahmeverfahren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Eingliederung  WBN     Wien 1</dc:title>
  <dc:creator>Sabine Prohaska</dc:creator>
  <cp:lastModifiedBy>d922291</cp:lastModifiedBy>
  <cp:revision>95</cp:revision>
  <cp:lastPrinted>2017-09-25T14:57:19Z</cp:lastPrinted>
  <dcterms:created xsi:type="dcterms:W3CDTF">2017-04-15T17:46:53Z</dcterms:created>
  <dcterms:modified xsi:type="dcterms:W3CDTF">2018-10-15T10:59:28Z</dcterms:modified>
</cp:coreProperties>
</file>